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1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41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57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55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57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59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45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53.xml.rels" ContentType="application/vnd.openxmlformats-package.relationships+xml"/>
  <Override PartName="/ppt/slides/_rels/slide31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_rels/slide60.xml.rels" ContentType="application/vnd.openxmlformats-package.relationships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media/image1.png" ContentType="image/png"/>
  <Override PartName="/ppt/media/image2.jpeg" ContentType="image/jpeg"/>
  <Override PartName="/ppt/media/image34.png" ContentType="image/png"/>
  <Override PartName="/ppt/media/image15.jpeg" ContentType="image/jpeg"/>
  <Override PartName="/ppt/media/image12.png" ContentType="image/png"/>
  <Override PartName="/ppt/media/image7.png" ContentType="image/png"/>
  <Override PartName="/ppt/media/image30.png" ContentType="image/png"/>
  <Override PartName="/ppt/media/image3.png" ContentType="image/png"/>
  <Override PartName="/ppt/media/image5.jpeg" ContentType="image/jpeg"/>
  <Override PartName="/ppt/media/image28.png" ContentType="image/png"/>
  <Override PartName="/ppt/media/image4.png" ContentType="image/png"/>
  <Override PartName="/ppt/media/image31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8.png" ContentType="image/png"/>
  <Override PartName="/ppt/media/image13.png" ContentType="image/png"/>
  <Override PartName="/ppt/media/image35.png" ContentType="image/png"/>
  <Override PartName="/ppt/media/image9.png" ContentType="image/png"/>
  <Override PartName="/ppt/media/image36.png" ContentType="image/png"/>
  <Override PartName="/ppt/media/image10.png" ContentType="image/png"/>
  <Override PartName="/ppt/media/image17.jpeg" ContentType="image/jpeg"/>
  <Override PartName="/ppt/media/image32.png" ContentType="image/png"/>
  <Override PartName="/ppt/media/image14.jpeg" ContentType="image/jpeg"/>
  <Override PartName="/ppt/media/image16.png" ContentType="image/png"/>
  <Override PartName="/ppt/media/image38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jpeg" ContentType="image/jpeg"/>
  <Override PartName="/ppt/media/image27.png" ContentType="image/png"/>
  <Override PartName="/ppt/media/image23.jpeg" ContentType="image/jpeg"/>
  <Override PartName="/ppt/media/image37.png" ContentType="image/png"/>
  <Override PartName="/ppt/media/image24.jpeg" ContentType="image/jpeg"/>
  <Override PartName="/ppt/media/image25.png" ContentType="image/png"/>
  <Override PartName="/ppt/media/image26.png" ContentType="image/png"/>
  <Override PartName="/ppt/media/image29.png" ContentType="image/png"/>
  <Override PartName="/ppt/media/image39.png" ContentType="image/png"/>
  <Override PartName="/ppt/media/image40.jpeg" ContentType="image/jpeg"/>
  <Override PartName="/ppt/media/image41.pn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</p:sldIdLst>
  <p:sldSz cx="9144000" cy="6858000"/>
  <p:notesSz cx="6797675" cy="9929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70" Type="http://schemas.openxmlformats.org/officeDocument/2006/relationships/slide" Target="slides/slide60.xml"/><Relationship Id="rId71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a5301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de7e18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51.61</c:v>
                </c:pt>
                <c:pt idx="1">
                  <c:v>48.39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entury Gothic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273051161465014"/>
          <c:y val="0.213266674795757"/>
          <c:w val="0.408579164885279"/>
          <c:h val="0.770271918058773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explosion val="2"/>
          <c:dPt>
            <c:idx val="0"/>
            <c:explosion val="2"/>
            <c:spPr>
              <a:solidFill>
                <a:srgbClr val="a5301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explosion val="2"/>
            <c:spPr>
              <a:solidFill>
                <a:srgbClr val="de7e18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53.36</c:v>
                </c:pt>
                <c:pt idx="1">
                  <c:v>46.64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569706388577925"/>
          <c:y val="0.899065415495839"/>
          <c:w val="0.348237428924755"/>
          <c:h val="0.088029514335805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entury Gothic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845590536396069"/>
          <c:y val="0.0352481873954267"/>
          <c:w val="0.882268260624648"/>
          <c:h val="0.7417735638594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liczba rodzin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470</c:v>
                </c:pt>
                <c:pt idx="1">
                  <c:v>484</c:v>
                </c:pt>
                <c:pt idx="2">
                  <c:v>491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liczba osób w rodzinach</c:v>
                </c:pt>
              </c:strCache>
            </c:strRef>
          </c:tx>
          <c:spPr>
            <a:solidFill>
              <a:srgbClr val="00206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1106</c:v>
                </c:pt>
                <c:pt idx="1">
                  <c:v>1134</c:v>
                </c:pt>
                <c:pt idx="2">
                  <c:v>1156</c:v>
                </c:pt>
              </c:numCache>
            </c:numRef>
          </c:val>
        </c:ser>
        <c:gapWidth val="219"/>
        <c:overlap val="0"/>
        <c:axId val="59361637"/>
        <c:axId val="95225510"/>
      </c:barChart>
      <c:catAx>
        <c:axId val="5936163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95225510"/>
        <c:crosses val="autoZero"/>
        <c:auto val="1"/>
        <c:lblAlgn val="ctr"/>
        <c:lblOffset val="100"/>
        <c:noMultiLvlLbl val="0"/>
      </c:catAx>
      <c:valAx>
        <c:axId val="9522551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59361637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entury Gothic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0"/>
                <c:pt idx="0">
                  <c:v>zasiłek okresowy</c:v>
                </c:pt>
                <c:pt idx="1">
                  <c:v>zasiłek stały</c:v>
                </c:pt>
                <c:pt idx="2">
                  <c:v>zasiłek celowy</c:v>
                </c:pt>
                <c:pt idx="3">
                  <c:v>zasiłek celowy specjalny</c:v>
                </c:pt>
                <c:pt idx="4">
                  <c:v>program dożywianie</c:v>
                </c:pt>
                <c:pt idx="5">
                  <c:v>usługi opiekuńcze</c:v>
                </c:pt>
                <c:pt idx="6">
                  <c:v>schronienie</c:v>
                </c:pt>
                <c:pt idx="7">
                  <c:v>DPS</c:v>
                </c:pt>
                <c:pt idx="8">
                  <c:v>składka na ubezpiecznie zdrowotne</c:v>
                </c:pt>
                <c:pt idx="9">
                  <c:v>praca socjalna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39</c:v>
                </c:pt>
                <c:pt idx="1">
                  <c:v>39</c:v>
                </c:pt>
                <c:pt idx="2">
                  <c:v>122</c:v>
                </c:pt>
                <c:pt idx="3">
                  <c:v>45</c:v>
                </c:pt>
                <c:pt idx="4">
                  <c:v>133</c:v>
                </c:pt>
                <c:pt idx="5">
                  <c:v>32</c:v>
                </c:pt>
                <c:pt idx="6">
                  <c:v>2</c:v>
                </c:pt>
                <c:pt idx="7">
                  <c:v>17</c:v>
                </c:pt>
                <c:pt idx="8">
                  <c:v>32</c:v>
                </c:pt>
                <c:pt idx="9">
                  <c:v>502</c:v>
                </c:pt>
              </c:numCache>
            </c:numRef>
          </c:val>
        </c:ser>
        <c:gapWidth val="219"/>
        <c:overlap val="-27"/>
        <c:axId val="62817132"/>
        <c:axId val="82702955"/>
      </c:barChart>
      <c:catAx>
        <c:axId val="628171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82702955"/>
        <c:crosses val="autoZero"/>
        <c:auto val="1"/>
        <c:lblAlgn val="ctr"/>
        <c:lblOffset val="100"/>
        <c:noMultiLvlLbl val="0"/>
      </c:catAx>
      <c:valAx>
        <c:axId val="8270295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62817132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595959"/>
                </a:solidFill>
                <a:latin typeface="Century Gothic"/>
              </a:defRPr>
            </a:pPr>
            <a:r>
              <a:rPr b="0" sz="1862" spc="-1" strike="noStrike">
                <a:solidFill>
                  <a:srgbClr val="595959"/>
                </a:solidFill>
                <a:latin typeface="Century Gothic"/>
              </a:rPr>
              <a:t>Tytuł wykresu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5"/>
                <c:pt idx="0">
                  <c:v>ubóstwo</c:v>
                </c:pt>
                <c:pt idx="1">
                  <c:v>bezdomność</c:v>
                </c:pt>
                <c:pt idx="2">
                  <c:v>ochrona macierzyństwa</c:v>
                </c:pt>
                <c:pt idx="3">
                  <c:v>wielodietność</c:v>
                </c:pt>
                <c:pt idx="4">
                  <c:v>bezrobocie</c:v>
                </c:pt>
                <c:pt idx="5">
                  <c:v>niepełnosprawność</c:v>
                </c:pt>
                <c:pt idx="6">
                  <c:v>długotrwała choroba</c:v>
                </c:pt>
                <c:pt idx="7">
                  <c:v>bezradność w sprawach opiekuńczo wychowawczych</c:v>
                </c:pt>
                <c:pt idx="8">
                  <c:v>rodziny niepełne</c:v>
                </c:pt>
                <c:pt idx="9">
                  <c:v>rodziny wielodzietne</c:v>
                </c:pt>
                <c:pt idx="10">
                  <c:v>przemoc domowa</c:v>
                </c:pt>
                <c:pt idx="11">
                  <c:v>alkoholizm</c:v>
                </c:pt>
                <c:pt idx="12">
                  <c:v>pomoc po zwolnieniu z zakładu karnego</c:v>
                </c:pt>
                <c:pt idx="13">
                  <c:v>zd. Losowe</c:v>
                </c:pt>
                <c:pt idx="14">
                  <c:v>sytuacja kryzysowa/interwencja kryzysowa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5"/>
                <c:pt idx="0">
                  <c:v>66</c:v>
                </c:pt>
                <c:pt idx="1">
                  <c:v>14</c:v>
                </c:pt>
                <c:pt idx="2">
                  <c:v>19</c:v>
                </c:pt>
                <c:pt idx="3">
                  <c:v>7</c:v>
                </c:pt>
                <c:pt idx="4">
                  <c:v>34</c:v>
                </c:pt>
                <c:pt idx="5">
                  <c:v>99</c:v>
                </c:pt>
                <c:pt idx="6">
                  <c:v>114</c:v>
                </c:pt>
                <c:pt idx="7">
                  <c:v>13</c:v>
                </c:pt>
                <c:pt idx="8">
                  <c:v>6</c:v>
                </c:pt>
                <c:pt idx="9">
                  <c:v>3</c:v>
                </c:pt>
                <c:pt idx="10">
                  <c:v>2</c:v>
                </c:pt>
                <c:pt idx="11">
                  <c:v>15</c:v>
                </c:pt>
                <c:pt idx="12">
                  <c:v>4</c:v>
                </c:pt>
                <c:pt idx="13">
                  <c:v>2</c:v>
                </c:pt>
                <c:pt idx="14">
                  <c:v>11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de7e18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5"/>
                <c:pt idx="0">
                  <c:v>ubóstwo</c:v>
                </c:pt>
                <c:pt idx="1">
                  <c:v>bezdomność</c:v>
                </c:pt>
                <c:pt idx="2">
                  <c:v>ochrona macierzyństwa</c:v>
                </c:pt>
                <c:pt idx="3">
                  <c:v>wielodietność</c:v>
                </c:pt>
                <c:pt idx="4">
                  <c:v>bezrobocie</c:v>
                </c:pt>
                <c:pt idx="5">
                  <c:v>niepełnosprawność</c:v>
                </c:pt>
                <c:pt idx="6">
                  <c:v>długotrwała choroba</c:v>
                </c:pt>
                <c:pt idx="7">
                  <c:v>bezradność w sprawach opiekuńczo wychowawczych</c:v>
                </c:pt>
                <c:pt idx="8">
                  <c:v>rodziny niepełne</c:v>
                </c:pt>
                <c:pt idx="9">
                  <c:v>rodziny wielodzietne</c:v>
                </c:pt>
                <c:pt idx="10">
                  <c:v>przemoc domowa</c:v>
                </c:pt>
                <c:pt idx="11">
                  <c:v>alkoholizm</c:v>
                </c:pt>
                <c:pt idx="12">
                  <c:v>pomoc po zwolnieniu z zakładu karnego</c:v>
                </c:pt>
                <c:pt idx="13">
                  <c:v>zd. Losowe</c:v>
                </c:pt>
                <c:pt idx="14">
                  <c:v>sytuacja kryzysowa/interwencja kryzysowa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5"/>
                <c:pt idx="0">
                  <c:v>59</c:v>
                </c:pt>
                <c:pt idx="1">
                  <c:v>11</c:v>
                </c:pt>
                <c:pt idx="2">
                  <c:v>23</c:v>
                </c:pt>
                <c:pt idx="3">
                  <c:v>7</c:v>
                </c:pt>
                <c:pt idx="4">
                  <c:v>26</c:v>
                </c:pt>
                <c:pt idx="5">
                  <c:v>87</c:v>
                </c:pt>
                <c:pt idx="6">
                  <c:v>103</c:v>
                </c:pt>
                <c:pt idx="7">
                  <c:v>11</c:v>
                </c:pt>
                <c:pt idx="8">
                  <c:v>7</c:v>
                </c:pt>
                <c:pt idx="9">
                  <c:v>1</c:v>
                </c:pt>
                <c:pt idx="10">
                  <c:v>4</c:v>
                </c:pt>
                <c:pt idx="11">
                  <c:v>14</c:v>
                </c:pt>
                <c:pt idx="12">
                  <c:v>2</c:v>
                </c:pt>
                <c:pt idx="13">
                  <c:v>0</c:v>
                </c:pt>
                <c:pt idx="14">
                  <c:v>7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f835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5"/>
                <c:pt idx="0">
                  <c:v>ubóstwo</c:v>
                </c:pt>
                <c:pt idx="1">
                  <c:v>bezdomność</c:v>
                </c:pt>
                <c:pt idx="2">
                  <c:v>ochrona macierzyństwa</c:v>
                </c:pt>
                <c:pt idx="3">
                  <c:v>wielodietność</c:v>
                </c:pt>
                <c:pt idx="4">
                  <c:v>bezrobocie</c:v>
                </c:pt>
                <c:pt idx="5">
                  <c:v>niepełnosprawność</c:v>
                </c:pt>
                <c:pt idx="6">
                  <c:v>długotrwała choroba</c:v>
                </c:pt>
                <c:pt idx="7">
                  <c:v>bezradność w sprawach opiekuńczo wychowawczych</c:v>
                </c:pt>
                <c:pt idx="8">
                  <c:v>rodziny niepełne</c:v>
                </c:pt>
                <c:pt idx="9">
                  <c:v>rodziny wielodzietne</c:v>
                </c:pt>
                <c:pt idx="10">
                  <c:v>przemoc domowa</c:v>
                </c:pt>
                <c:pt idx="11">
                  <c:v>alkoholizm</c:v>
                </c:pt>
                <c:pt idx="12">
                  <c:v>pomoc po zwolnieniu z zakładu karnego</c:v>
                </c:pt>
                <c:pt idx="13">
                  <c:v>zd. Losowe</c:v>
                </c:pt>
                <c:pt idx="14">
                  <c:v>sytuacja kryzysowa/interwencja kryzysowa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5"/>
                <c:pt idx="0">
                  <c:v>53</c:v>
                </c:pt>
                <c:pt idx="1">
                  <c:v>13</c:v>
                </c:pt>
                <c:pt idx="2">
                  <c:v>15</c:v>
                </c:pt>
                <c:pt idx="3">
                  <c:v>5</c:v>
                </c:pt>
                <c:pt idx="4">
                  <c:v>20</c:v>
                </c:pt>
                <c:pt idx="5">
                  <c:v>83</c:v>
                </c:pt>
                <c:pt idx="6">
                  <c:v>93</c:v>
                </c:pt>
                <c:pt idx="7">
                  <c:v>12</c:v>
                </c:pt>
                <c:pt idx="8">
                  <c:v>7</c:v>
                </c:pt>
                <c:pt idx="9">
                  <c:v>3</c:v>
                </c:pt>
                <c:pt idx="10">
                  <c:v>1</c:v>
                </c:pt>
                <c:pt idx="11">
                  <c:v>12</c:v>
                </c:pt>
                <c:pt idx="12">
                  <c:v>2</c:v>
                </c:pt>
                <c:pt idx="13">
                  <c:v>8</c:v>
                </c:pt>
                <c:pt idx="14">
                  <c:v>5</c:v>
                </c:pt>
              </c:numCache>
            </c:numRef>
          </c:val>
        </c:ser>
        <c:gapWidth val="219"/>
        <c:overlap val="-27"/>
        <c:axId val="60600891"/>
        <c:axId val="99311913"/>
      </c:barChart>
      <c:catAx>
        <c:axId val="6060089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99311913"/>
        <c:crosses val="autoZero"/>
        <c:auto val="1"/>
        <c:lblAlgn val="ctr"/>
        <c:lblOffset val="100"/>
        <c:noMultiLvlLbl val="0"/>
      </c:catAx>
      <c:valAx>
        <c:axId val="99311913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entury Gothic"/>
              </a:defRPr>
            </a:pPr>
          </a:p>
        </c:txPr>
        <c:crossAx val="60600891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entury Gothic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595959"/>
                </a:solidFill>
                <a:latin typeface="Century Gothic"/>
              </a:defRPr>
            </a:pPr>
            <a:r>
              <a:rPr b="0" sz="1862" spc="-1" strike="noStrike">
                <a:solidFill>
                  <a:srgbClr val="595959"/>
                </a:solidFill>
                <a:latin typeface="Century Gothic"/>
              </a:rPr>
              <a:t>Liczba osób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54175468243909"/>
          <c:y val="0.214059295170613"/>
          <c:w val="0.29650753415012"/>
          <c:h val="0.59798620175275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Liczba osób </c:v>
                </c:pt>
              </c:strCache>
            </c:strRef>
          </c:tx>
          <c:spPr>
            <a:solidFill>
              <a:srgbClr val="a53010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a5301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de7e18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9f8351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entury Gothic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470</c:v>
                </c:pt>
                <c:pt idx="1">
                  <c:v>484</c:v>
                </c:pt>
                <c:pt idx="2">
                  <c:v>502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356673202195061"/>
          <c:y val="0.841502929638314"/>
          <c:w val="0.336335086398851"/>
          <c:h val="0.11703816457833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de7e18"/>
              </a:solidFill>
              <a:latin typeface="Century Gothic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B928AC-5628-4018-851F-E4BDD775C0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976B304-652B-4ABC-82D9-2C2D03BF913A}">
      <dgm:prSet phldrT="[Teks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pl-PL" sz="1400" b="1" dirty="0"/>
            <a:t>Wspieranie aktywności i rozwijanie różnorodnych form wsparcia środowiskowego dla osób i rodzin zagrożonych wykluczeniem społecznym  </a:t>
          </a:r>
        </a:p>
      </dgm:t>
    </dgm:pt>
    <dgm:pt modelId="{A788F3E2-A024-47A9-A2D0-0590C7C074B5}" type="parTrans" cxnId="{D0B3AE1F-538C-4C00-923D-8EC628EA09F9}">
      <dgm:prSet/>
      <dgm:spPr/>
      <dgm:t>
        <a:bodyPr/>
        <a:lstStyle/>
        <a:p>
          <a:endParaRPr lang="pl-PL"/>
        </a:p>
      </dgm:t>
    </dgm:pt>
    <dgm:pt modelId="{0523DECB-04D9-4D3B-868D-A1821979B5A0}" type="sibTrans" cxnId="{D0B3AE1F-538C-4C00-923D-8EC628EA09F9}">
      <dgm:prSet/>
      <dgm:spPr/>
      <dgm:t>
        <a:bodyPr/>
        <a:lstStyle/>
        <a:p>
          <a:endParaRPr lang="pl-PL"/>
        </a:p>
      </dgm:t>
    </dgm:pt>
    <dgm:pt modelId="{31343A6C-3AAC-4F9A-8C19-11DE7E657F62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Podejmowanie działań przy pomocy zewnętrznych środków finansowych z projektów w ramach Funduszy Europejskich dla Małopolski 2021-2027</a:t>
          </a:r>
        </a:p>
      </dgm:t>
    </dgm:pt>
    <dgm:pt modelId="{8A21FAC0-82F1-4578-90FC-CE3D28763FEE}" type="parTrans" cxnId="{34C7354C-124B-4E98-8C40-BEF366D0B72B}">
      <dgm:prSet/>
      <dgm:spPr/>
      <dgm:t>
        <a:bodyPr/>
        <a:lstStyle/>
        <a:p>
          <a:endParaRPr lang="pl-PL"/>
        </a:p>
      </dgm:t>
    </dgm:pt>
    <dgm:pt modelId="{0B1B31AD-D3C1-4404-BBD0-8EFE2731FFC7}" type="sibTrans" cxnId="{34C7354C-124B-4E98-8C40-BEF366D0B72B}">
      <dgm:prSet/>
      <dgm:spPr/>
      <dgm:t>
        <a:bodyPr/>
        <a:lstStyle/>
        <a:p>
          <a:endParaRPr lang="pl-PL"/>
        </a:p>
      </dgm:t>
    </dgm:pt>
    <dgm:pt modelId="{E180C936-38E7-4807-8179-34DBD614F947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Programów i konkursów finansowanych z budżetu państwa (Senior + oraz AOON- edycja 2025).</a:t>
          </a:r>
        </a:p>
      </dgm:t>
    </dgm:pt>
    <dgm:pt modelId="{FA9965F6-1267-459C-A4BA-0CA1C4A13A69}" type="parTrans" cxnId="{10B7AFBB-0879-4F4C-888F-D3482B7679A7}">
      <dgm:prSet/>
      <dgm:spPr/>
      <dgm:t>
        <a:bodyPr/>
        <a:lstStyle/>
        <a:p>
          <a:endParaRPr lang="pl-PL"/>
        </a:p>
      </dgm:t>
    </dgm:pt>
    <dgm:pt modelId="{04B67963-F35B-4DAE-8640-867BBA41774E}" type="sibTrans" cxnId="{10B7AFBB-0879-4F4C-888F-D3482B7679A7}">
      <dgm:prSet/>
      <dgm:spPr/>
      <dgm:t>
        <a:bodyPr/>
        <a:lstStyle/>
        <a:p>
          <a:endParaRPr lang="pl-PL"/>
        </a:p>
      </dgm:t>
    </dgm:pt>
    <dgm:pt modelId="{48BAAF07-1259-4999-BA15-1863B0F63AFC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Rozwój pracy socjalnej </a:t>
          </a:r>
        </a:p>
      </dgm:t>
    </dgm:pt>
    <dgm:pt modelId="{B26B76B3-2CAE-4D1E-934B-C909717EE569}" type="parTrans" cxnId="{921DB0F5-6719-441C-B871-EB06A89DB92F}">
      <dgm:prSet/>
      <dgm:spPr/>
      <dgm:t>
        <a:bodyPr/>
        <a:lstStyle/>
        <a:p>
          <a:endParaRPr lang="pl-PL"/>
        </a:p>
      </dgm:t>
    </dgm:pt>
    <dgm:pt modelId="{4D44715E-2CE3-486B-ADB0-1758C89137EA}" type="sibTrans" cxnId="{921DB0F5-6719-441C-B871-EB06A89DB92F}">
      <dgm:prSet/>
      <dgm:spPr/>
      <dgm:t>
        <a:bodyPr/>
        <a:lstStyle/>
        <a:p>
          <a:endParaRPr lang="pl-PL"/>
        </a:p>
      </dgm:t>
    </dgm:pt>
    <dgm:pt modelId="{60C1AB16-022E-4E8D-BBBA-B13FE011C257}">
      <dgm:prSet phldrT="[Tekst]" custT="1"/>
      <dgm:spPr>
        <a:solidFill>
          <a:srgbClr val="92D050">
            <a:alpha val="90000"/>
          </a:srgbClr>
        </a:solidFill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pl-PL" sz="1400" dirty="0"/>
            <a:t>Stosowanie projektów socjalnych oraz kontraktów socjalnych. </a:t>
          </a:r>
        </a:p>
      </dgm:t>
    </dgm:pt>
    <dgm:pt modelId="{0BF96EA6-9BCC-4DD4-B241-912FFE94F498}" type="parTrans" cxnId="{69D2F712-0167-4136-8FAC-C88EEA765B49}">
      <dgm:prSet/>
      <dgm:spPr/>
      <dgm:t>
        <a:bodyPr/>
        <a:lstStyle/>
        <a:p>
          <a:endParaRPr lang="pl-PL"/>
        </a:p>
      </dgm:t>
    </dgm:pt>
    <dgm:pt modelId="{FA042E6E-4EB4-4556-B399-58AEE4EC19A6}" type="sibTrans" cxnId="{69D2F712-0167-4136-8FAC-C88EEA765B49}">
      <dgm:prSet/>
      <dgm:spPr/>
      <dgm:t>
        <a:bodyPr/>
        <a:lstStyle/>
        <a:p>
          <a:endParaRPr lang="pl-PL"/>
        </a:p>
      </dgm:t>
    </dgm:pt>
    <dgm:pt modelId="{1AB134B7-9171-4594-A7B7-DD18847F89C2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Współpraca z organizacjami pozarządowymi </a:t>
          </a:r>
        </a:p>
      </dgm:t>
    </dgm:pt>
    <dgm:pt modelId="{7857BA5F-13B6-4CC1-AE2F-70E46178CF9E}" type="parTrans" cxnId="{F4C534E7-F4A6-4F05-906D-965E821E9C52}">
      <dgm:prSet/>
      <dgm:spPr/>
      <dgm:t>
        <a:bodyPr/>
        <a:lstStyle/>
        <a:p>
          <a:endParaRPr lang="pl-PL"/>
        </a:p>
      </dgm:t>
    </dgm:pt>
    <dgm:pt modelId="{C1C20B0A-7BF1-442F-A55D-914D9FF58813}" type="sibTrans" cxnId="{F4C534E7-F4A6-4F05-906D-965E821E9C52}">
      <dgm:prSet/>
      <dgm:spPr/>
      <dgm:t>
        <a:bodyPr/>
        <a:lstStyle/>
        <a:p>
          <a:endParaRPr lang="pl-PL"/>
        </a:p>
      </dgm:t>
    </dgm:pt>
    <dgm:pt modelId="{F4A47ADA-A22F-4D94-88FB-621837610A87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Podtrzymanie współpracy w zakresie przeciwdziałania zjawisku wykluczenia społecznego w Gminie. </a:t>
          </a:r>
        </a:p>
      </dgm:t>
    </dgm:pt>
    <dgm:pt modelId="{2A5361A9-BE7F-42F5-B7AF-D15660FFC7C7}" type="parTrans" cxnId="{A5B176B3-816A-4001-9650-826CAD81850E}">
      <dgm:prSet/>
      <dgm:spPr/>
      <dgm:t>
        <a:bodyPr/>
        <a:lstStyle/>
        <a:p>
          <a:endParaRPr lang="pl-PL"/>
        </a:p>
      </dgm:t>
    </dgm:pt>
    <dgm:pt modelId="{95592463-3B3A-4FA1-84D9-526D357D9A1A}" type="sibTrans" cxnId="{A5B176B3-816A-4001-9650-826CAD81850E}">
      <dgm:prSet/>
      <dgm:spPr/>
      <dgm:t>
        <a:bodyPr/>
        <a:lstStyle/>
        <a:p>
          <a:endParaRPr lang="pl-PL"/>
        </a:p>
      </dgm:t>
    </dgm:pt>
    <dgm:pt modelId="{EA8C49E9-9206-4324-AAAC-B81674DE7A5B}" type="pres">
      <dgm:prSet presAssocID="{74B928AC-5628-4018-851F-E4BDD775C0DC}" presName="Name0" presStyleCnt="0">
        <dgm:presLayoutVars>
          <dgm:dir/>
          <dgm:animLvl val="lvl"/>
          <dgm:resizeHandles val="exact"/>
        </dgm:presLayoutVars>
      </dgm:prSet>
      <dgm:spPr/>
    </dgm:pt>
    <dgm:pt modelId="{9A36D10A-1DAD-4D24-836B-881EEBFA4A47}" type="pres">
      <dgm:prSet presAssocID="{6976B304-652B-4ABC-82D9-2C2D03BF913A}" presName="linNode" presStyleCnt="0"/>
      <dgm:spPr/>
    </dgm:pt>
    <dgm:pt modelId="{577383D0-F61F-4673-B4BB-70927A68AEBD}" type="pres">
      <dgm:prSet presAssocID="{6976B304-652B-4ABC-82D9-2C2D03BF913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2B8B79D-1ACF-41B0-8F34-B2EA3CBFE727}" type="pres">
      <dgm:prSet presAssocID="{6976B304-652B-4ABC-82D9-2C2D03BF913A}" presName="descendantText" presStyleLbl="alignAccFollowNode1" presStyleIdx="0" presStyleCnt="3">
        <dgm:presLayoutVars>
          <dgm:bulletEnabled val="1"/>
        </dgm:presLayoutVars>
      </dgm:prSet>
      <dgm:spPr/>
    </dgm:pt>
    <dgm:pt modelId="{59E9586E-C539-4D18-B8D1-C8B6A02C65FB}" type="pres">
      <dgm:prSet presAssocID="{0523DECB-04D9-4D3B-868D-A1821979B5A0}" presName="sp" presStyleCnt="0"/>
      <dgm:spPr/>
    </dgm:pt>
    <dgm:pt modelId="{092388D2-82E0-456D-BAFC-2F85F49F5B18}" type="pres">
      <dgm:prSet presAssocID="{48BAAF07-1259-4999-BA15-1863B0F63AFC}" presName="linNode" presStyleCnt="0"/>
      <dgm:spPr/>
    </dgm:pt>
    <dgm:pt modelId="{FA4F0B99-DD59-42E7-A883-799C55EEFB10}" type="pres">
      <dgm:prSet presAssocID="{48BAAF07-1259-4999-BA15-1863B0F63AFC}" presName="parentText" presStyleLbl="node1" presStyleIdx="1" presStyleCnt="3" custLinFactNeighborX="-1183" custLinFactNeighborY="-1226">
        <dgm:presLayoutVars>
          <dgm:chMax val="1"/>
          <dgm:bulletEnabled val="1"/>
        </dgm:presLayoutVars>
      </dgm:prSet>
      <dgm:spPr/>
    </dgm:pt>
    <dgm:pt modelId="{CA22445E-6F32-403C-84B0-DA266D30F5D7}" type="pres">
      <dgm:prSet presAssocID="{48BAAF07-1259-4999-BA15-1863B0F63AFC}" presName="descendantText" presStyleLbl="alignAccFollowNode1" presStyleIdx="1" presStyleCnt="3" custLinFactNeighborX="1" custLinFactNeighborY="4481">
        <dgm:presLayoutVars>
          <dgm:bulletEnabled val="1"/>
        </dgm:presLayoutVars>
      </dgm:prSet>
      <dgm:spPr/>
    </dgm:pt>
    <dgm:pt modelId="{2DF2CC08-E1F7-4CCC-99A8-9315EBC16337}" type="pres">
      <dgm:prSet presAssocID="{4D44715E-2CE3-486B-ADB0-1758C89137EA}" presName="sp" presStyleCnt="0"/>
      <dgm:spPr/>
    </dgm:pt>
    <dgm:pt modelId="{47AA660E-C190-47ED-ABAF-0D88C25DCD81}" type="pres">
      <dgm:prSet presAssocID="{1AB134B7-9171-4594-A7B7-DD18847F89C2}" presName="linNode" presStyleCnt="0"/>
      <dgm:spPr/>
    </dgm:pt>
    <dgm:pt modelId="{511506D5-A681-48E0-9D8E-9A67D06F63EA}" type="pres">
      <dgm:prSet presAssocID="{1AB134B7-9171-4594-A7B7-DD18847F89C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32954E9-904C-4872-84B5-7A3C1735A350}" type="pres">
      <dgm:prSet presAssocID="{1AB134B7-9171-4594-A7B7-DD18847F89C2}" presName="descendantText" presStyleLbl="alignAccFollowNode1" presStyleIdx="2" presStyleCnt="3" custScaleX="99607">
        <dgm:presLayoutVars>
          <dgm:bulletEnabled val="1"/>
        </dgm:presLayoutVars>
      </dgm:prSet>
      <dgm:spPr/>
    </dgm:pt>
  </dgm:ptLst>
  <dgm:cxnLst>
    <dgm:cxn modelId="{69D2F712-0167-4136-8FAC-C88EEA765B49}" srcId="{48BAAF07-1259-4999-BA15-1863B0F63AFC}" destId="{60C1AB16-022E-4E8D-BBBA-B13FE011C257}" srcOrd="0" destOrd="0" parTransId="{0BF96EA6-9BCC-4DD4-B241-912FFE94F498}" sibTransId="{FA042E6E-4EB4-4556-B399-58AEE4EC19A6}"/>
    <dgm:cxn modelId="{B593A918-A6AE-4AD3-9F06-2BAC24A9EE7E}" type="presOf" srcId="{6976B304-652B-4ABC-82D9-2C2D03BF913A}" destId="{577383D0-F61F-4673-B4BB-70927A68AEBD}" srcOrd="0" destOrd="0" presId="urn:microsoft.com/office/officeart/2005/8/layout/vList5"/>
    <dgm:cxn modelId="{D0B3AE1F-538C-4C00-923D-8EC628EA09F9}" srcId="{74B928AC-5628-4018-851F-E4BDD775C0DC}" destId="{6976B304-652B-4ABC-82D9-2C2D03BF913A}" srcOrd="0" destOrd="0" parTransId="{A788F3E2-A024-47A9-A2D0-0590C7C074B5}" sibTransId="{0523DECB-04D9-4D3B-868D-A1821979B5A0}"/>
    <dgm:cxn modelId="{FA69383D-84AB-46FD-9178-6E3B58C0E5BC}" type="presOf" srcId="{60C1AB16-022E-4E8D-BBBA-B13FE011C257}" destId="{CA22445E-6F32-403C-84B0-DA266D30F5D7}" srcOrd="0" destOrd="0" presId="urn:microsoft.com/office/officeart/2005/8/layout/vList5"/>
    <dgm:cxn modelId="{34C7354C-124B-4E98-8C40-BEF366D0B72B}" srcId="{6976B304-652B-4ABC-82D9-2C2D03BF913A}" destId="{31343A6C-3AAC-4F9A-8C19-11DE7E657F62}" srcOrd="0" destOrd="0" parTransId="{8A21FAC0-82F1-4578-90FC-CE3D28763FEE}" sibTransId="{0B1B31AD-D3C1-4404-BBD0-8EFE2731FFC7}"/>
    <dgm:cxn modelId="{D107AC6F-DF5F-4060-B8CE-A4B0EB0E4478}" type="presOf" srcId="{31343A6C-3AAC-4F9A-8C19-11DE7E657F62}" destId="{22B8B79D-1ACF-41B0-8F34-B2EA3CBFE727}" srcOrd="0" destOrd="0" presId="urn:microsoft.com/office/officeart/2005/8/layout/vList5"/>
    <dgm:cxn modelId="{42E47486-3781-4ABA-95AE-E30BE79B3F78}" type="presOf" srcId="{F4A47ADA-A22F-4D94-88FB-621837610A87}" destId="{C32954E9-904C-4872-84B5-7A3C1735A350}" srcOrd="0" destOrd="0" presId="urn:microsoft.com/office/officeart/2005/8/layout/vList5"/>
    <dgm:cxn modelId="{7C2E3192-1056-4BA7-B7C1-F2E67E352075}" type="presOf" srcId="{E180C936-38E7-4807-8179-34DBD614F947}" destId="{22B8B79D-1ACF-41B0-8F34-B2EA3CBFE727}" srcOrd="0" destOrd="1" presId="urn:microsoft.com/office/officeart/2005/8/layout/vList5"/>
    <dgm:cxn modelId="{A5B176B3-816A-4001-9650-826CAD81850E}" srcId="{1AB134B7-9171-4594-A7B7-DD18847F89C2}" destId="{F4A47ADA-A22F-4D94-88FB-621837610A87}" srcOrd="0" destOrd="0" parTransId="{2A5361A9-BE7F-42F5-B7AF-D15660FFC7C7}" sibTransId="{95592463-3B3A-4FA1-84D9-526D357D9A1A}"/>
    <dgm:cxn modelId="{10B7AFBB-0879-4F4C-888F-D3482B7679A7}" srcId="{6976B304-652B-4ABC-82D9-2C2D03BF913A}" destId="{E180C936-38E7-4807-8179-34DBD614F947}" srcOrd="1" destOrd="0" parTransId="{FA9965F6-1267-459C-A4BA-0CA1C4A13A69}" sibTransId="{04B67963-F35B-4DAE-8640-867BBA41774E}"/>
    <dgm:cxn modelId="{D5BE68E5-29AF-4E82-8F72-EFB3C2ABAC89}" type="presOf" srcId="{48BAAF07-1259-4999-BA15-1863B0F63AFC}" destId="{FA4F0B99-DD59-42E7-A883-799C55EEFB10}" srcOrd="0" destOrd="0" presId="urn:microsoft.com/office/officeart/2005/8/layout/vList5"/>
    <dgm:cxn modelId="{F4C534E7-F4A6-4F05-906D-965E821E9C52}" srcId="{74B928AC-5628-4018-851F-E4BDD775C0DC}" destId="{1AB134B7-9171-4594-A7B7-DD18847F89C2}" srcOrd="2" destOrd="0" parTransId="{7857BA5F-13B6-4CC1-AE2F-70E46178CF9E}" sibTransId="{C1C20B0A-7BF1-442F-A55D-914D9FF58813}"/>
    <dgm:cxn modelId="{FCA342EC-B7A8-479E-968A-001AE4EF1E86}" type="presOf" srcId="{74B928AC-5628-4018-851F-E4BDD775C0DC}" destId="{EA8C49E9-9206-4324-AAAC-B81674DE7A5B}" srcOrd="0" destOrd="0" presId="urn:microsoft.com/office/officeart/2005/8/layout/vList5"/>
    <dgm:cxn modelId="{921DB0F5-6719-441C-B871-EB06A89DB92F}" srcId="{74B928AC-5628-4018-851F-E4BDD775C0DC}" destId="{48BAAF07-1259-4999-BA15-1863B0F63AFC}" srcOrd="1" destOrd="0" parTransId="{B26B76B3-2CAE-4D1E-934B-C909717EE569}" sibTransId="{4D44715E-2CE3-486B-ADB0-1758C89137EA}"/>
    <dgm:cxn modelId="{4F0468FB-B405-440E-8FA2-F5ADDFDF5AE0}" type="presOf" srcId="{1AB134B7-9171-4594-A7B7-DD18847F89C2}" destId="{511506D5-A681-48E0-9D8E-9A67D06F63EA}" srcOrd="0" destOrd="0" presId="urn:microsoft.com/office/officeart/2005/8/layout/vList5"/>
    <dgm:cxn modelId="{39251711-0B32-434B-ADDC-7748A410AFA8}" type="presParOf" srcId="{EA8C49E9-9206-4324-AAAC-B81674DE7A5B}" destId="{9A36D10A-1DAD-4D24-836B-881EEBFA4A47}" srcOrd="0" destOrd="0" presId="urn:microsoft.com/office/officeart/2005/8/layout/vList5"/>
    <dgm:cxn modelId="{E08EE238-B83D-476D-B797-F081D34C81B4}" type="presParOf" srcId="{9A36D10A-1DAD-4D24-836B-881EEBFA4A47}" destId="{577383D0-F61F-4673-B4BB-70927A68AEBD}" srcOrd="0" destOrd="0" presId="urn:microsoft.com/office/officeart/2005/8/layout/vList5"/>
    <dgm:cxn modelId="{E8DE0C33-BA47-4C92-BC2A-80E7A92BFAD1}" type="presParOf" srcId="{9A36D10A-1DAD-4D24-836B-881EEBFA4A47}" destId="{22B8B79D-1ACF-41B0-8F34-B2EA3CBFE727}" srcOrd="1" destOrd="0" presId="urn:microsoft.com/office/officeart/2005/8/layout/vList5"/>
    <dgm:cxn modelId="{89BF0616-D45F-4EAC-815D-1A0AD53E53FC}" type="presParOf" srcId="{EA8C49E9-9206-4324-AAAC-B81674DE7A5B}" destId="{59E9586E-C539-4D18-B8D1-C8B6A02C65FB}" srcOrd="1" destOrd="0" presId="urn:microsoft.com/office/officeart/2005/8/layout/vList5"/>
    <dgm:cxn modelId="{5EECE8A5-766F-4D78-9560-E90812694E63}" type="presParOf" srcId="{EA8C49E9-9206-4324-AAAC-B81674DE7A5B}" destId="{092388D2-82E0-456D-BAFC-2F85F49F5B18}" srcOrd="2" destOrd="0" presId="urn:microsoft.com/office/officeart/2005/8/layout/vList5"/>
    <dgm:cxn modelId="{001C09B1-06B3-4C66-A43C-0EC679DF9464}" type="presParOf" srcId="{092388D2-82E0-456D-BAFC-2F85F49F5B18}" destId="{FA4F0B99-DD59-42E7-A883-799C55EEFB10}" srcOrd="0" destOrd="0" presId="urn:microsoft.com/office/officeart/2005/8/layout/vList5"/>
    <dgm:cxn modelId="{7477AAAF-FFFC-4F70-990C-D4930F378901}" type="presParOf" srcId="{092388D2-82E0-456D-BAFC-2F85F49F5B18}" destId="{CA22445E-6F32-403C-84B0-DA266D30F5D7}" srcOrd="1" destOrd="0" presId="urn:microsoft.com/office/officeart/2005/8/layout/vList5"/>
    <dgm:cxn modelId="{13D9BBC0-B6F1-4F63-82B8-80610B68E031}" type="presParOf" srcId="{EA8C49E9-9206-4324-AAAC-B81674DE7A5B}" destId="{2DF2CC08-E1F7-4CCC-99A8-9315EBC16337}" srcOrd="3" destOrd="0" presId="urn:microsoft.com/office/officeart/2005/8/layout/vList5"/>
    <dgm:cxn modelId="{2F022EF0-CE4D-4CD2-8068-4E62B497955B}" type="presParOf" srcId="{EA8C49E9-9206-4324-AAAC-B81674DE7A5B}" destId="{47AA660E-C190-47ED-ABAF-0D88C25DCD81}" srcOrd="4" destOrd="0" presId="urn:microsoft.com/office/officeart/2005/8/layout/vList5"/>
    <dgm:cxn modelId="{45FDFF99-FA14-4E77-BF1B-AA373E647B08}" type="presParOf" srcId="{47AA660E-C190-47ED-ABAF-0D88C25DCD81}" destId="{511506D5-A681-48E0-9D8E-9A67D06F63EA}" srcOrd="0" destOrd="0" presId="urn:microsoft.com/office/officeart/2005/8/layout/vList5"/>
    <dgm:cxn modelId="{A94F2F54-A686-4C20-AD03-328079ADBC8F}" type="presParOf" srcId="{47AA660E-C190-47ED-ABAF-0D88C25DCD81}" destId="{C32954E9-904C-4872-84B5-7A3C1735A3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666447-2439-4CF7-ADCA-459EEB69910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E42A739-3F2B-4702-B3C1-8E5E0EC08744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Podniesienie efektywności pracy z rodziną </a:t>
          </a:r>
        </a:p>
      </dgm:t>
    </dgm:pt>
    <dgm:pt modelId="{0D2730C7-4BCC-4101-9036-416AC7D5CB4E}" type="parTrans" cxnId="{917CA50C-DE4B-42A9-BF19-623645E16513}">
      <dgm:prSet/>
      <dgm:spPr/>
      <dgm:t>
        <a:bodyPr/>
        <a:lstStyle/>
        <a:p>
          <a:endParaRPr lang="pl-PL"/>
        </a:p>
      </dgm:t>
    </dgm:pt>
    <dgm:pt modelId="{21295F2A-0509-443C-B7E1-DABB48433E37}" type="sibTrans" cxnId="{917CA50C-DE4B-42A9-BF19-623645E16513}">
      <dgm:prSet/>
      <dgm:spPr/>
      <dgm:t>
        <a:bodyPr/>
        <a:lstStyle/>
        <a:p>
          <a:endParaRPr lang="pl-PL"/>
        </a:p>
      </dgm:t>
    </dgm:pt>
    <dgm:pt modelId="{870F0BDA-B4E0-4343-A25D-12A1EE392C9E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Wspieranie rodzin wieloproblemowych przez asystentów rodziny oraz pracowników socjalnych </a:t>
          </a:r>
        </a:p>
      </dgm:t>
    </dgm:pt>
    <dgm:pt modelId="{B01A3436-DCDF-4EB0-B0D5-63C260B3381F}" type="parTrans" cxnId="{DD6716A0-36E4-41CF-88FA-CF0FDC34A4B9}">
      <dgm:prSet/>
      <dgm:spPr/>
      <dgm:t>
        <a:bodyPr/>
        <a:lstStyle/>
        <a:p>
          <a:endParaRPr lang="pl-PL"/>
        </a:p>
      </dgm:t>
    </dgm:pt>
    <dgm:pt modelId="{EAD84501-7D71-4287-B21A-0C7EB9198405}" type="sibTrans" cxnId="{DD6716A0-36E4-41CF-88FA-CF0FDC34A4B9}">
      <dgm:prSet/>
      <dgm:spPr/>
      <dgm:t>
        <a:bodyPr/>
        <a:lstStyle/>
        <a:p>
          <a:endParaRPr lang="pl-PL"/>
        </a:p>
      </dgm:t>
    </dgm:pt>
    <dgm:pt modelId="{C31CF954-D8A6-494D-B270-16F44B135646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Rozwój działań aktywizacyjnych na rzecz osób bezrobotnych we współpracy </a:t>
          </a:r>
          <a:br>
            <a:rPr lang="pl-PL" sz="1400" b="1" dirty="0"/>
          </a:br>
          <a:r>
            <a:rPr lang="pl-PL" sz="1400" b="1" dirty="0"/>
            <a:t>z Urzędem Pracy Powiatu Krakowskiego </a:t>
          </a:r>
        </a:p>
      </dgm:t>
    </dgm:pt>
    <dgm:pt modelId="{5C5D1F0D-B013-4F7C-B11B-EBF89F83190D}" type="parTrans" cxnId="{11644445-0FEC-430C-95BE-FFF78E6D60ED}">
      <dgm:prSet/>
      <dgm:spPr/>
      <dgm:t>
        <a:bodyPr/>
        <a:lstStyle/>
        <a:p>
          <a:endParaRPr lang="pl-PL"/>
        </a:p>
      </dgm:t>
    </dgm:pt>
    <dgm:pt modelId="{F3091D2B-1FAA-4CFC-B964-86FCDF425CA9}" type="sibTrans" cxnId="{11644445-0FEC-430C-95BE-FFF78E6D60ED}">
      <dgm:prSet/>
      <dgm:spPr/>
      <dgm:t>
        <a:bodyPr/>
        <a:lstStyle/>
        <a:p>
          <a:endParaRPr lang="pl-PL"/>
        </a:p>
      </dgm:t>
    </dgm:pt>
    <dgm:pt modelId="{B16EB223-CEC9-452C-95D1-DB7C25ACE616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Zatrudnienie subsydiowane (roboty publiczne, staże, prace społecznie użyteczne i inne).</a:t>
          </a:r>
        </a:p>
      </dgm:t>
    </dgm:pt>
    <dgm:pt modelId="{880642AB-1BCC-4DF8-9FDE-3C92B20F4712}" type="parTrans" cxnId="{2946C94B-A8F4-43B0-935A-FA34EEAFDF1C}">
      <dgm:prSet/>
      <dgm:spPr/>
      <dgm:t>
        <a:bodyPr/>
        <a:lstStyle/>
        <a:p>
          <a:endParaRPr lang="pl-PL"/>
        </a:p>
      </dgm:t>
    </dgm:pt>
    <dgm:pt modelId="{096898D2-1D65-4B9D-B69B-0A7CD65DCAF3}" type="sibTrans" cxnId="{2946C94B-A8F4-43B0-935A-FA34EEAFDF1C}">
      <dgm:prSet/>
      <dgm:spPr/>
      <dgm:t>
        <a:bodyPr/>
        <a:lstStyle/>
        <a:p>
          <a:endParaRPr lang="pl-PL"/>
        </a:p>
      </dgm:t>
    </dgm:pt>
    <dgm:pt modelId="{1B5419CB-0E4F-424A-90DE-44369F6A4B92}" type="pres">
      <dgm:prSet presAssocID="{6D666447-2439-4CF7-ADCA-459EEB69910C}" presName="Name0" presStyleCnt="0">
        <dgm:presLayoutVars>
          <dgm:dir/>
          <dgm:animLvl val="lvl"/>
          <dgm:resizeHandles val="exact"/>
        </dgm:presLayoutVars>
      </dgm:prSet>
      <dgm:spPr/>
    </dgm:pt>
    <dgm:pt modelId="{98E5E974-0D96-4EF9-B359-2E0961D7EDFC}" type="pres">
      <dgm:prSet presAssocID="{FE42A739-3F2B-4702-B3C1-8E5E0EC08744}" presName="linNode" presStyleCnt="0"/>
      <dgm:spPr/>
    </dgm:pt>
    <dgm:pt modelId="{DF7F8B46-FC73-4D42-A587-CB1A3D2C8826}" type="pres">
      <dgm:prSet presAssocID="{FE42A739-3F2B-4702-B3C1-8E5E0EC0874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EC487BD-E8DA-4D0D-A6F1-945C4A584251}" type="pres">
      <dgm:prSet presAssocID="{FE42A739-3F2B-4702-B3C1-8E5E0EC08744}" presName="descendantText" presStyleLbl="alignAccFollowNode1" presStyleIdx="0" presStyleCnt="2">
        <dgm:presLayoutVars>
          <dgm:bulletEnabled val="1"/>
        </dgm:presLayoutVars>
      </dgm:prSet>
      <dgm:spPr/>
    </dgm:pt>
    <dgm:pt modelId="{DDFC04F1-189F-4450-BD2F-4B6FC47D205A}" type="pres">
      <dgm:prSet presAssocID="{21295F2A-0509-443C-B7E1-DABB48433E37}" presName="sp" presStyleCnt="0"/>
      <dgm:spPr/>
    </dgm:pt>
    <dgm:pt modelId="{892F8DBD-2238-432B-B154-E759D48C6136}" type="pres">
      <dgm:prSet presAssocID="{C31CF954-D8A6-494D-B270-16F44B135646}" presName="linNode" presStyleCnt="0"/>
      <dgm:spPr/>
    </dgm:pt>
    <dgm:pt modelId="{92BF1253-1938-46C6-B042-5AF8CF7EA0BE}" type="pres">
      <dgm:prSet presAssocID="{C31CF954-D8A6-494D-B270-16F44B13564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4CD4746-DDDB-4B9C-B772-F53B55CF1C99}" type="pres">
      <dgm:prSet presAssocID="{C31CF954-D8A6-494D-B270-16F44B13564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17CA50C-DE4B-42A9-BF19-623645E16513}" srcId="{6D666447-2439-4CF7-ADCA-459EEB69910C}" destId="{FE42A739-3F2B-4702-B3C1-8E5E0EC08744}" srcOrd="0" destOrd="0" parTransId="{0D2730C7-4BCC-4101-9036-416AC7D5CB4E}" sibTransId="{21295F2A-0509-443C-B7E1-DABB48433E37}"/>
    <dgm:cxn modelId="{4A10151B-DB87-4313-B263-353221EB20CC}" type="presOf" srcId="{FE42A739-3F2B-4702-B3C1-8E5E0EC08744}" destId="{DF7F8B46-FC73-4D42-A587-CB1A3D2C8826}" srcOrd="0" destOrd="0" presId="urn:microsoft.com/office/officeart/2005/8/layout/vList5"/>
    <dgm:cxn modelId="{11644445-0FEC-430C-95BE-FFF78E6D60ED}" srcId="{6D666447-2439-4CF7-ADCA-459EEB69910C}" destId="{C31CF954-D8A6-494D-B270-16F44B135646}" srcOrd="1" destOrd="0" parTransId="{5C5D1F0D-B013-4F7C-B11B-EBF89F83190D}" sibTransId="{F3091D2B-1FAA-4CFC-B964-86FCDF425CA9}"/>
    <dgm:cxn modelId="{2946C94B-A8F4-43B0-935A-FA34EEAFDF1C}" srcId="{C31CF954-D8A6-494D-B270-16F44B135646}" destId="{B16EB223-CEC9-452C-95D1-DB7C25ACE616}" srcOrd="0" destOrd="0" parTransId="{880642AB-1BCC-4DF8-9FDE-3C92B20F4712}" sibTransId="{096898D2-1D65-4B9D-B69B-0A7CD65DCAF3}"/>
    <dgm:cxn modelId="{062AD29F-C93A-471C-9D37-A6BF9C90DEBD}" type="presOf" srcId="{6D666447-2439-4CF7-ADCA-459EEB69910C}" destId="{1B5419CB-0E4F-424A-90DE-44369F6A4B92}" srcOrd="0" destOrd="0" presId="urn:microsoft.com/office/officeart/2005/8/layout/vList5"/>
    <dgm:cxn modelId="{DD6716A0-36E4-41CF-88FA-CF0FDC34A4B9}" srcId="{FE42A739-3F2B-4702-B3C1-8E5E0EC08744}" destId="{870F0BDA-B4E0-4343-A25D-12A1EE392C9E}" srcOrd="0" destOrd="0" parTransId="{B01A3436-DCDF-4EB0-B0D5-63C260B3381F}" sibTransId="{EAD84501-7D71-4287-B21A-0C7EB9198405}"/>
    <dgm:cxn modelId="{A7817EEE-8581-4905-A2E2-4E6425DF0809}" type="presOf" srcId="{870F0BDA-B4E0-4343-A25D-12A1EE392C9E}" destId="{9EC487BD-E8DA-4D0D-A6F1-945C4A584251}" srcOrd="0" destOrd="0" presId="urn:microsoft.com/office/officeart/2005/8/layout/vList5"/>
    <dgm:cxn modelId="{54D79FF4-BBA5-46DC-9D47-88A3B6A99A49}" type="presOf" srcId="{C31CF954-D8A6-494D-B270-16F44B135646}" destId="{92BF1253-1938-46C6-B042-5AF8CF7EA0BE}" srcOrd="0" destOrd="0" presId="urn:microsoft.com/office/officeart/2005/8/layout/vList5"/>
    <dgm:cxn modelId="{D804F9F9-F786-4ECE-8434-68A04D4559B5}" type="presOf" srcId="{B16EB223-CEC9-452C-95D1-DB7C25ACE616}" destId="{14CD4746-DDDB-4B9C-B772-F53B55CF1C99}" srcOrd="0" destOrd="0" presId="urn:microsoft.com/office/officeart/2005/8/layout/vList5"/>
    <dgm:cxn modelId="{0A639ABE-E564-46AF-A9C4-9E49E2024173}" type="presParOf" srcId="{1B5419CB-0E4F-424A-90DE-44369F6A4B92}" destId="{98E5E974-0D96-4EF9-B359-2E0961D7EDFC}" srcOrd="0" destOrd="0" presId="urn:microsoft.com/office/officeart/2005/8/layout/vList5"/>
    <dgm:cxn modelId="{4C7C0FD4-CD0A-469C-9066-E387D1D425CD}" type="presParOf" srcId="{98E5E974-0D96-4EF9-B359-2E0961D7EDFC}" destId="{DF7F8B46-FC73-4D42-A587-CB1A3D2C8826}" srcOrd="0" destOrd="0" presId="urn:microsoft.com/office/officeart/2005/8/layout/vList5"/>
    <dgm:cxn modelId="{3BBE9771-B892-42AD-910C-8143325849AF}" type="presParOf" srcId="{98E5E974-0D96-4EF9-B359-2E0961D7EDFC}" destId="{9EC487BD-E8DA-4D0D-A6F1-945C4A584251}" srcOrd="1" destOrd="0" presId="urn:microsoft.com/office/officeart/2005/8/layout/vList5"/>
    <dgm:cxn modelId="{EBEECFE3-9849-4C1A-82C7-CDF153FBBD6D}" type="presParOf" srcId="{1B5419CB-0E4F-424A-90DE-44369F6A4B92}" destId="{DDFC04F1-189F-4450-BD2F-4B6FC47D205A}" srcOrd="1" destOrd="0" presId="urn:microsoft.com/office/officeart/2005/8/layout/vList5"/>
    <dgm:cxn modelId="{7F995A0A-82B9-424B-9D41-37384146CE47}" type="presParOf" srcId="{1B5419CB-0E4F-424A-90DE-44369F6A4B92}" destId="{892F8DBD-2238-432B-B154-E759D48C6136}" srcOrd="2" destOrd="0" presId="urn:microsoft.com/office/officeart/2005/8/layout/vList5"/>
    <dgm:cxn modelId="{0AF2219E-3CF7-4B99-B448-2A17AE05D9D3}" type="presParOf" srcId="{892F8DBD-2238-432B-B154-E759D48C6136}" destId="{92BF1253-1938-46C6-B042-5AF8CF7EA0BE}" srcOrd="0" destOrd="0" presId="urn:microsoft.com/office/officeart/2005/8/layout/vList5"/>
    <dgm:cxn modelId="{E3DFAD8E-8570-4397-906F-793CDD8FF212}" type="presParOf" srcId="{892F8DBD-2238-432B-B154-E759D48C6136}" destId="{14CD4746-DDDB-4B9C-B772-F53B55CF1C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2E108A-940E-4619-BF7B-93677324974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6DFEF1F-A420-4CAA-9E13-BC729D78CD64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Doskonalenie kadr pomocy społecznej </a:t>
          </a:r>
        </a:p>
      </dgm:t>
    </dgm:pt>
    <dgm:pt modelId="{6B7C5D95-5046-4ABD-9692-10C6CB93F71D}" type="parTrans" cxnId="{C2C99D7D-4856-4064-AB94-56A7846219CE}">
      <dgm:prSet/>
      <dgm:spPr/>
      <dgm:t>
        <a:bodyPr/>
        <a:lstStyle/>
        <a:p>
          <a:endParaRPr lang="pl-PL"/>
        </a:p>
      </dgm:t>
    </dgm:pt>
    <dgm:pt modelId="{160BD6BA-D5B9-442E-962B-440060E980A2}" type="sibTrans" cxnId="{C2C99D7D-4856-4064-AB94-56A7846219CE}">
      <dgm:prSet/>
      <dgm:spPr/>
      <dgm:t>
        <a:bodyPr/>
        <a:lstStyle/>
        <a:p>
          <a:endParaRPr lang="pl-PL"/>
        </a:p>
      </dgm:t>
    </dgm:pt>
    <dgm:pt modelId="{DEEE9999-3D35-40D9-8AB8-C48B200F3F8A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Specjalizacja pracowników </a:t>
          </a:r>
        </a:p>
      </dgm:t>
    </dgm:pt>
    <dgm:pt modelId="{B07CA6E3-228D-44FD-9713-C593E04FAF88}" type="parTrans" cxnId="{60328BD7-BE17-4387-840E-5D50AA7623E4}">
      <dgm:prSet/>
      <dgm:spPr/>
      <dgm:t>
        <a:bodyPr/>
        <a:lstStyle/>
        <a:p>
          <a:endParaRPr lang="pl-PL"/>
        </a:p>
      </dgm:t>
    </dgm:pt>
    <dgm:pt modelId="{82392E75-F83F-4B7B-A056-D1287AB32BFD}" type="sibTrans" cxnId="{60328BD7-BE17-4387-840E-5D50AA7623E4}">
      <dgm:prSet/>
      <dgm:spPr/>
      <dgm:t>
        <a:bodyPr/>
        <a:lstStyle/>
        <a:p>
          <a:endParaRPr lang="pl-PL"/>
        </a:p>
      </dgm:t>
    </dgm:pt>
    <dgm:pt modelId="{2E2132CC-75E5-408C-97C3-BB9902C0CC18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 err="1"/>
            <a:t>Superwizja</a:t>
          </a:r>
          <a:r>
            <a:rPr lang="pl-PL" sz="1400" dirty="0"/>
            <a:t> dla pracowników socjalnych oraz asystentów rodziny  </a:t>
          </a:r>
        </a:p>
      </dgm:t>
    </dgm:pt>
    <dgm:pt modelId="{47E2B107-2F09-4E16-9F68-1C01BF59A58A}" type="parTrans" cxnId="{F40A504C-E747-483E-BB5D-511E92D50D01}">
      <dgm:prSet/>
      <dgm:spPr/>
      <dgm:t>
        <a:bodyPr/>
        <a:lstStyle/>
        <a:p>
          <a:endParaRPr lang="pl-PL"/>
        </a:p>
      </dgm:t>
    </dgm:pt>
    <dgm:pt modelId="{92EFC03D-D56C-497E-B81D-4FD7A8336004}" type="sibTrans" cxnId="{F40A504C-E747-483E-BB5D-511E92D50D01}">
      <dgm:prSet/>
      <dgm:spPr/>
      <dgm:t>
        <a:bodyPr/>
        <a:lstStyle/>
        <a:p>
          <a:endParaRPr lang="pl-PL"/>
        </a:p>
      </dgm:t>
    </dgm:pt>
    <dgm:pt modelId="{1D513FCB-0E3A-4325-9376-968A977CC0BD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Rozwój instytucjonalnych form wsparcia </a:t>
          </a:r>
        </a:p>
      </dgm:t>
    </dgm:pt>
    <dgm:pt modelId="{18A9550B-F0E5-499B-8DFA-621E8E982A87}" type="parTrans" cxnId="{A4687240-94E2-4A83-B260-CA9913A6E250}">
      <dgm:prSet/>
      <dgm:spPr/>
      <dgm:t>
        <a:bodyPr/>
        <a:lstStyle/>
        <a:p>
          <a:endParaRPr lang="pl-PL"/>
        </a:p>
      </dgm:t>
    </dgm:pt>
    <dgm:pt modelId="{B3CD6AE8-7CFA-4D2F-86FF-C6C3E98210B8}" type="sibTrans" cxnId="{A4687240-94E2-4A83-B260-CA9913A6E250}">
      <dgm:prSet/>
      <dgm:spPr/>
      <dgm:t>
        <a:bodyPr/>
        <a:lstStyle/>
        <a:p>
          <a:endParaRPr lang="pl-PL"/>
        </a:p>
      </dgm:t>
    </dgm:pt>
    <dgm:pt modelId="{36D1F185-451C-480E-9F9F-43A4C1A4D7AD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Kontynuacja funkcjonowania mieszkania treningowego </a:t>
          </a:r>
        </a:p>
      </dgm:t>
    </dgm:pt>
    <dgm:pt modelId="{605BB3BC-24DF-4454-8130-7F3D927D3949}" type="parTrans" cxnId="{D5932295-DD93-4E6D-8D58-DA4D30CF0437}">
      <dgm:prSet/>
      <dgm:spPr/>
      <dgm:t>
        <a:bodyPr/>
        <a:lstStyle/>
        <a:p>
          <a:endParaRPr lang="pl-PL"/>
        </a:p>
      </dgm:t>
    </dgm:pt>
    <dgm:pt modelId="{5DC99E9C-C657-47F4-9271-80597A902316}" type="sibTrans" cxnId="{D5932295-DD93-4E6D-8D58-DA4D30CF0437}">
      <dgm:prSet/>
      <dgm:spPr/>
      <dgm:t>
        <a:bodyPr/>
        <a:lstStyle/>
        <a:p>
          <a:endParaRPr lang="pl-PL"/>
        </a:p>
      </dgm:t>
    </dgm:pt>
    <dgm:pt modelId="{78C1CB6C-13FC-4E23-9974-A0E203584F9D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Kontynuacja działalności placówki wsparcia dziennego w ramach projektu „Miejsce rodzinne w Zielonkach” </a:t>
          </a:r>
        </a:p>
      </dgm:t>
    </dgm:pt>
    <dgm:pt modelId="{0945F481-0AAB-42A6-A625-C2BD08C76282}" type="parTrans" cxnId="{D31FA105-0051-4F04-BE16-52E422AF8391}">
      <dgm:prSet/>
      <dgm:spPr/>
      <dgm:t>
        <a:bodyPr/>
        <a:lstStyle/>
        <a:p>
          <a:endParaRPr lang="pl-PL"/>
        </a:p>
      </dgm:t>
    </dgm:pt>
    <dgm:pt modelId="{4A57F5AF-58EC-477F-9624-9DABF054A55C}" type="sibTrans" cxnId="{D31FA105-0051-4F04-BE16-52E422AF8391}">
      <dgm:prSet/>
      <dgm:spPr/>
      <dgm:t>
        <a:bodyPr/>
        <a:lstStyle/>
        <a:p>
          <a:endParaRPr lang="pl-PL"/>
        </a:p>
      </dgm:t>
    </dgm:pt>
    <dgm:pt modelId="{15985B01-D879-4371-AB12-51224E6C92E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/>
            <a:t>Rozwój instytucjonalnych form wsparcia </a:t>
          </a:r>
        </a:p>
      </dgm:t>
    </dgm:pt>
    <dgm:pt modelId="{75DCB39D-AF58-42D6-9EDC-2EEF81397662}" type="parTrans" cxnId="{11C51B05-FC32-4F3F-8086-AF9188D7CE56}">
      <dgm:prSet/>
      <dgm:spPr/>
      <dgm:t>
        <a:bodyPr/>
        <a:lstStyle/>
        <a:p>
          <a:endParaRPr lang="pl-PL"/>
        </a:p>
      </dgm:t>
    </dgm:pt>
    <dgm:pt modelId="{FBFA2FD1-0A7A-4A35-9BE3-894483692C33}" type="sibTrans" cxnId="{11C51B05-FC32-4F3F-8086-AF9188D7CE56}">
      <dgm:prSet/>
      <dgm:spPr/>
      <dgm:t>
        <a:bodyPr/>
        <a:lstStyle/>
        <a:p>
          <a:endParaRPr lang="pl-PL"/>
        </a:p>
      </dgm:t>
    </dgm:pt>
    <dgm:pt modelId="{796E79EF-0213-4B76-8D07-C020BDF9B07B}">
      <dgm:prSet phldrT="[Teks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sz="1400" dirty="0"/>
            <a:t>Kontynuacja oferty działającego w strukturach GOPS  Punktu Informacji </a:t>
          </a:r>
          <a:br>
            <a:rPr lang="pl-PL" sz="1400" dirty="0"/>
          </a:br>
          <a:r>
            <a:rPr lang="pl-PL" sz="1400" dirty="0"/>
            <a:t>i Wsparcia Rodziny</a:t>
          </a:r>
        </a:p>
      </dgm:t>
    </dgm:pt>
    <dgm:pt modelId="{A1D896BC-03BA-47F3-89D1-63A191887514}" type="parTrans" cxnId="{09F6D05B-8A9B-408C-84A7-92ED9388417F}">
      <dgm:prSet/>
      <dgm:spPr/>
      <dgm:t>
        <a:bodyPr/>
        <a:lstStyle/>
        <a:p>
          <a:endParaRPr lang="pl-PL"/>
        </a:p>
      </dgm:t>
    </dgm:pt>
    <dgm:pt modelId="{BD87C7EE-9A9A-4AB2-9282-765243300AB1}" type="sibTrans" cxnId="{09F6D05B-8A9B-408C-84A7-92ED9388417F}">
      <dgm:prSet/>
      <dgm:spPr/>
      <dgm:t>
        <a:bodyPr/>
        <a:lstStyle/>
        <a:p>
          <a:endParaRPr lang="pl-PL"/>
        </a:p>
      </dgm:t>
    </dgm:pt>
    <dgm:pt modelId="{74133260-AA0D-4760-B7C8-41160E4EEDBB}" type="pres">
      <dgm:prSet presAssocID="{D02E108A-940E-4619-BF7B-936773249745}" presName="Name0" presStyleCnt="0">
        <dgm:presLayoutVars>
          <dgm:dir/>
          <dgm:animLvl val="lvl"/>
          <dgm:resizeHandles val="exact"/>
        </dgm:presLayoutVars>
      </dgm:prSet>
      <dgm:spPr/>
    </dgm:pt>
    <dgm:pt modelId="{BEC669B2-F251-4F22-B632-F64694B7D095}" type="pres">
      <dgm:prSet presAssocID="{56DFEF1F-A420-4CAA-9E13-BC729D78CD64}" presName="linNode" presStyleCnt="0"/>
      <dgm:spPr/>
    </dgm:pt>
    <dgm:pt modelId="{1888CACA-624F-4C08-89B4-F2B6734F3C85}" type="pres">
      <dgm:prSet presAssocID="{56DFEF1F-A420-4CAA-9E13-BC729D78CD6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1062B41-1EDF-4108-BA89-58232714E167}" type="pres">
      <dgm:prSet presAssocID="{56DFEF1F-A420-4CAA-9E13-BC729D78CD64}" presName="descendantText" presStyleLbl="alignAccFollowNode1" presStyleIdx="0" presStyleCnt="3">
        <dgm:presLayoutVars>
          <dgm:bulletEnabled val="1"/>
        </dgm:presLayoutVars>
      </dgm:prSet>
      <dgm:spPr/>
    </dgm:pt>
    <dgm:pt modelId="{0FD8C4BE-25CA-4B7D-9233-A9310521523E}" type="pres">
      <dgm:prSet presAssocID="{160BD6BA-D5B9-442E-962B-440060E980A2}" presName="sp" presStyleCnt="0"/>
      <dgm:spPr/>
    </dgm:pt>
    <dgm:pt modelId="{71FD0F3F-008E-4F44-990B-F1CCEECE2F80}" type="pres">
      <dgm:prSet presAssocID="{1D513FCB-0E3A-4325-9376-968A977CC0BD}" presName="linNode" presStyleCnt="0"/>
      <dgm:spPr/>
    </dgm:pt>
    <dgm:pt modelId="{AFA5D069-5226-4B18-A0C8-4FFA8BE92E79}" type="pres">
      <dgm:prSet presAssocID="{1D513FCB-0E3A-4325-9376-968A977CC0B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1EC7F4F-56C6-4425-BCC3-01E3E2B20B94}" type="pres">
      <dgm:prSet presAssocID="{1D513FCB-0E3A-4325-9376-968A977CC0BD}" presName="descendantText" presStyleLbl="alignAccFollowNode1" presStyleIdx="1" presStyleCnt="3">
        <dgm:presLayoutVars>
          <dgm:bulletEnabled val="1"/>
        </dgm:presLayoutVars>
      </dgm:prSet>
      <dgm:spPr/>
    </dgm:pt>
    <dgm:pt modelId="{15F3276F-32D9-4658-A8A3-DC6D37A49F36}" type="pres">
      <dgm:prSet presAssocID="{B3CD6AE8-7CFA-4D2F-86FF-C6C3E98210B8}" presName="sp" presStyleCnt="0"/>
      <dgm:spPr/>
    </dgm:pt>
    <dgm:pt modelId="{6B85B59B-75D3-4E4C-A9BB-2FB49CCD7DA9}" type="pres">
      <dgm:prSet presAssocID="{15985B01-D879-4371-AB12-51224E6C92EB}" presName="linNode" presStyleCnt="0"/>
      <dgm:spPr/>
    </dgm:pt>
    <dgm:pt modelId="{2BC50B22-940E-4435-84D2-960A5D25F75B}" type="pres">
      <dgm:prSet presAssocID="{15985B01-D879-4371-AB12-51224E6C92E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00C99EC-6B49-408A-8B1A-29AE1CD77F4B}" type="pres">
      <dgm:prSet presAssocID="{15985B01-D879-4371-AB12-51224E6C92E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1C51B05-FC32-4F3F-8086-AF9188D7CE56}" srcId="{D02E108A-940E-4619-BF7B-936773249745}" destId="{15985B01-D879-4371-AB12-51224E6C92EB}" srcOrd="2" destOrd="0" parTransId="{75DCB39D-AF58-42D6-9EDC-2EEF81397662}" sibTransId="{FBFA2FD1-0A7A-4A35-9BE3-894483692C33}"/>
    <dgm:cxn modelId="{D31FA105-0051-4F04-BE16-52E422AF8391}" srcId="{1D513FCB-0E3A-4325-9376-968A977CC0BD}" destId="{78C1CB6C-13FC-4E23-9974-A0E203584F9D}" srcOrd="1" destOrd="0" parTransId="{0945F481-0AAB-42A6-A625-C2BD08C76282}" sibTransId="{4A57F5AF-58EC-477F-9624-9DABF054A55C}"/>
    <dgm:cxn modelId="{FF951F0B-884B-4595-8310-2C8196698A9D}" type="presOf" srcId="{2E2132CC-75E5-408C-97C3-BB9902C0CC18}" destId="{31062B41-1EDF-4108-BA89-58232714E167}" srcOrd="0" destOrd="1" presId="urn:microsoft.com/office/officeart/2005/8/layout/vList5"/>
    <dgm:cxn modelId="{8B270C2F-B396-422C-9F3A-1B82A10480DD}" type="presOf" srcId="{56DFEF1F-A420-4CAA-9E13-BC729D78CD64}" destId="{1888CACA-624F-4C08-89B4-F2B6734F3C85}" srcOrd="0" destOrd="0" presId="urn:microsoft.com/office/officeart/2005/8/layout/vList5"/>
    <dgm:cxn modelId="{DB57B63F-78D3-4DB4-BC4F-DD1333527479}" type="presOf" srcId="{78C1CB6C-13FC-4E23-9974-A0E203584F9D}" destId="{61EC7F4F-56C6-4425-BCC3-01E3E2B20B94}" srcOrd="0" destOrd="1" presId="urn:microsoft.com/office/officeart/2005/8/layout/vList5"/>
    <dgm:cxn modelId="{A4687240-94E2-4A83-B260-CA9913A6E250}" srcId="{D02E108A-940E-4619-BF7B-936773249745}" destId="{1D513FCB-0E3A-4325-9376-968A977CC0BD}" srcOrd="1" destOrd="0" parTransId="{18A9550B-F0E5-499B-8DFA-621E8E982A87}" sibTransId="{B3CD6AE8-7CFA-4D2F-86FF-C6C3E98210B8}"/>
    <dgm:cxn modelId="{09F6D05B-8A9B-408C-84A7-92ED9388417F}" srcId="{15985B01-D879-4371-AB12-51224E6C92EB}" destId="{796E79EF-0213-4B76-8D07-C020BDF9B07B}" srcOrd="0" destOrd="0" parTransId="{A1D896BC-03BA-47F3-89D1-63A191887514}" sibTransId="{BD87C7EE-9A9A-4AB2-9282-765243300AB1}"/>
    <dgm:cxn modelId="{F40A504C-E747-483E-BB5D-511E92D50D01}" srcId="{56DFEF1F-A420-4CAA-9E13-BC729D78CD64}" destId="{2E2132CC-75E5-408C-97C3-BB9902C0CC18}" srcOrd="1" destOrd="0" parTransId="{47E2B107-2F09-4E16-9F68-1C01BF59A58A}" sibTransId="{92EFC03D-D56C-497E-B81D-4FD7A8336004}"/>
    <dgm:cxn modelId="{C2C99D7D-4856-4064-AB94-56A7846219CE}" srcId="{D02E108A-940E-4619-BF7B-936773249745}" destId="{56DFEF1F-A420-4CAA-9E13-BC729D78CD64}" srcOrd="0" destOrd="0" parTransId="{6B7C5D95-5046-4ABD-9692-10C6CB93F71D}" sibTransId="{160BD6BA-D5B9-442E-962B-440060E980A2}"/>
    <dgm:cxn modelId="{27FDA781-9F65-4CF1-8C6D-DB998793DF39}" type="presOf" srcId="{DEEE9999-3D35-40D9-8AB8-C48B200F3F8A}" destId="{31062B41-1EDF-4108-BA89-58232714E167}" srcOrd="0" destOrd="0" presId="urn:microsoft.com/office/officeart/2005/8/layout/vList5"/>
    <dgm:cxn modelId="{D5932295-DD93-4E6D-8D58-DA4D30CF0437}" srcId="{1D513FCB-0E3A-4325-9376-968A977CC0BD}" destId="{36D1F185-451C-480E-9F9F-43A4C1A4D7AD}" srcOrd="0" destOrd="0" parTransId="{605BB3BC-24DF-4454-8130-7F3D927D3949}" sibTransId="{5DC99E9C-C657-47F4-9271-80597A902316}"/>
    <dgm:cxn modelId="{2C98A2A1-72F4-4193-8330-6B752C1EEA44}" type="presOf" srcId="{1D513FCB-0E3A-4325-9376-968A977CC0BD}" destId="{AFA5D069-5226-4B18-A0C8-4FFA8BE92E79}" srcOrd="0" destOrd="0" presId="urn:microsoft.com/office/officeart/2005/8/layout/vList5"/>
    <dgm:cxn modelId="{57DF44A3-CFF1-4F36-9395-4E7511DAD2DB}" type="presOf" srcId="{15985B01-D879-4371-AB12-51224E6C92EB}" destId="{2BC50B22-940E-4435-84D2-960A5D25F75B}" srcOrd="0" destOrd="0" presId="urn:microsoft.com/office/officeart/2005/8/layout/vList5"/>
    <dgm:cxn modelId="{F20A6EC1-834E-47E4-9F65-A0A2FFA329DE}" type="presOf" srcId="{D02E108A-940E-4619-BF7B-936773249745}" destId="{74133260-AA0D-4760-B7C8-41160E4EEDBB}" srcOrd="0" destOrd="0" presId="urn:microsoft.com/office/officeart/2005/8/layout/vList5"/>
    <dgm:cxn modelId="{EB4F79C1-B262-41A8-AB5C-BF9F0024C68E}" type="presOf" srcId="{36D1F185-451C-480E-9F9F-43A4C1A4D7AD}" destId="{61EC7F4F-56C6-4425-BCC3-01E3E2B20B94}" srcOrd="0" destOrd="0" presId="urn:microsoft.com/office/officeart/2005/8/layout/vList5"/>
    <dgm:cxn modelId="{7AC545C4-BD7F-4F7D-810A-7877A72CD891}" type="presOf" srcId="{796E79EF-0213-4B76-8D07-C020BDF9B07B}" destId="{600C99EC-6B49-408A-8B1A-29AE1CD77F4B}" srcOrd="0" destOrd="0" presId="urn:microsoft.com/office/officeart/2005/8/layout/vList5"/>
    <dgm:cxn modelId="{60328BD7-BE17-4387-840E-5D50AA7623E4}" srcId="{56DFEF1F-A420-4CAA-9E13-BC729D78CD64}" destId="{DEEE9999-3D35-40D9-8AB8-C48B200F3F8A}" srcOrd="0" destOrd="0" parTransId="{B07CA6E3-228D-44FD-9713-C593E04FAF88}" sibTransId="{82392E75-F83F-4B7B-A056-D1287AB32BFD}"/>
    <dgm:cxn modelId="{7C71882D-5A6E-47F9-BCB5-FF27F0B46E3D}" type="presParOf" srcId="{74133260-AA0D-4760-B7C8-41160E4EEDBB}" destId="{BEC669B2-F251-4F22-B632-F64694B7D095}" srcOrd="0" destOrd="0" presId="urn:microsoft.com/office/officeart/2005/8/layout/vList5"/>
    <dgm:cxn modelId="{A078D5EA-8514-4B5D-89E9-703152782BCF}" type="presParOf" srcId="{BEC669B2-F251-4F22-B632-F64694B7D095}" destId="{1888CACA-624F-4C08-89B4-F2B6734F3C85}" srcOrd="0" destOrd="0" presId="urn:microsoft.com/office/officeart/2005/8/layout/vList5"/>
    <dgm:cxn modelId="{29DC1621-5F60-44E5-9F05-A62790984F9D}" type="presParOf" srcId="{BEC669B2-F251-4F22-B632-F64694B7D095}" destId="{31062B41-1EDF-4108-BA89-58232714E167}" srcOrd="1" destOrd="0" presId="urn:microsoft.com/office/officeart/2005/8/layout/vList5"/>
    <dgm:cxn modelId="{8DECB727-AD17-4463-9055-80F50AF9C8A2}" type="presParOf" srcId="{74133260-AA0D-4760-B7C8-41160E4EEDBB}" destId="{0FD8C4BE-25CA-4B7D-9233-A9310521523E}" srcOrd="1" destOrd="0" presId="urn:microsoft.com/office/officeart/2005/8/layout/vList5"/>
    <dgm:cxn modelId="{1C4C555D-C7DE-40E7-AD0F-8B94418CF8DA}" type="presParOf" srcId="{74133260-AA0D-4760-B7C8-41160E4EEDBB}" destId="{71FD0F3F-008E-4F44-990B-F1CCEECE2F80}" srcOrd="2" destOrd="0" presId="urn:microsoft.com/office/officeart/2005/8/layout/vList5"/>
    <dgm:cxn modelId="{23D06BBE-6FBB-4852-8DB3-503B68FEEC3A}" type="presParOf" srcId="{71FD0F3F-008E-4F44-990B-F1CCEECE2F80}" destId="{AFA5D069-5226-4B18-A0C8-4FFA8BE92E79}" srcOrd="0" destOrd="0" presId="urn:microsoft.com/office/officeart/2005/8/layout/vList5"/>
    <dgm:cxn modelId="{29E2CEF2-BC3E-4F53-8CD6-8D831FFD81FE}" type="presParOf" srcId="{71FD0F3F-008E-4F44-990B-F1CCEECE2F80}" destId="{61EC7F4F-56C6-4425-BCC3-01E3E2B20B94}" srcOrd="1" destOrd="0" presId="urn:microsoft.com/office/officeart/2005/8/layout/vList5"/>
    <dgm:cxn modelId="{631335C9-8AD7-4104-87DF-902187490992}" type="presParOf" srcId="{74133260-AA0D-4760-B7C8-41160E4EEDBB}" destId="{15F3276F-32D9-4658-A8A3-DC6D37A49F36}" srcOrd="3" destOrd="0" presId="urn:microsoft.com/office/officeart/2005/8/layout/vList5"/>
    <dgm:cxn modelId="{81C0D505-900A-488A-8617-CDD7F90D451C}" type="presParOf" srcId="{74133260-AA0D-4760-B7C8-41160E4EEDBB}" destId="{6B85B59B-75D3-4E4C-A9BB-2FB49CCD7DA9}" srcOrd="4" destOrd="0" presId="urn:microsoft.com/office/officeart/2005/8/layout/vList5"/>
    <dgm:cxn modelId="{1E156D4E-311E-46A4-9E67-72BB4B1B6D49}" type="presParOf" srcId="{6B85B59B-75D3-4E4C-A9BB-2FB49CCD7DA9}" destId="{2BC50B22-940E-4435-84D2-960A5D25F75B}" srcOrd="0" destOrd="0" presId="urn:microsoft.com/office/officeart/2005/8/layout/vList5"/>
    <dgm:cxn modelId="{9C4ED0F3-4B97-411B-9C8D-8F13519A9581}" type="presParOf" srcId="{6B85B59B-75D3-4E4C-A9BB-2FB49CCD7DA9}" destId="{600C99EC-6B49-408A-8B1A-29AE1CD77F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8B79D-1ACF-41B0-8F34-B2EA3CBFE727}">
      <dsp:nvSpPr>
        <dsp:cNvPr id="0" name=""/>
        <dsp:cNvSpPr/>
      </dsp:nvSpPr>
      <dsp:spPr>
        <a:xfrm rot="5400000">
          <a:off x="4956703" y="-1875628"/>
          <a:ext cx="1166849" cy="5214238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Podejmowanie działań przy pomocy zewnętrznych środków finansowych z projektów w ramach Funduszy Europejskich dla Małopolski 2021-2027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Programów i konkursów finansowanych z budżetu państwa (Senior + oraz AOON- edycja 2025).</a:t>
          </a:r>
        </a:p>
      </dsp:txBody>
      <dsp:txXfrm rot="-5400000">
        <a:off x="2933009" y="205027"/>
        <a:ext cx="5157277" cy="1052927"/>
      </dsp:txXfrm>
    </dsp:sp>
    <dsp:sp modelId="{577383D0-F61F-4673-B4BB-70927A68AEBD}">
      <dsp:nvSpPr>
        <dsp:cNvPr id="0" name=""/>
        <dsp:cNvSpPr/>
      </dsp:nvSpPr>
      <dsp:spPr>
        <a:xfrm>
          <a:off x="0" y="2209"/>
          <a:ext cx="2933009" cy="1458561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Wspieranie aktywności i rozwijanie różnorodnych form wsparcia środowiskowego dla osób i rodzin zagrożonych wykluczeniem społecznym  </a:t>
          </a:r>
        </a:p>
      </dsp:txBody>
      <dsp:txXfrm>
        <a:off x="71201" y="73410"/>
        <a:ext cx="2790607" cy="1316159"/>
      </dsp:txXfrm>
    </dsp:sp>
    <dsp:sp modelId="{CA22445E-6F32-403C-84B0-DA266D30F5D7}">
      <dsp:nvSpPr>
        <dsp:cNvPr id="0" name=""/>
        <dsp:cNvSpPr/>
      </dsp:nvSpPr>
      <dsp:spPr>
        <a:xfrm rot="5400000">
          <a:off x="4956703" y="-291851"/>
          <a:ext cx="1166849" cy="5214238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Stosowanie projektów socjalnych oraz kontraktów socjalnych. </a:t>
          </a:r>
        </a:p>
      </dsp:txBody>
      <dsp:txXfrm rot="-5400000">
        <a:off x="2933009" y="1788804"/>
        <a:ext cx="5157277" cy="1052927"/>
      </dsp:txXfrm>
    </dsp:sp>
    <dsp:sp modelId="{FA4F0B99-DD59-42E7-A883-799C55EEFB10}">
      <dsp:nvSpPr>
        <dsp:cNvPr id="0" name=""/>
        <dsp:cNvSpPr/>
      </dsp:nvSpPr>
      <dsp:spPr>
        <a:xfrm>
          <a:off x="0" y="1515818"/>
          <a:ext cx="2933009" cy="1458561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Rozwój pracy socjalnej </a:t>
          </a:r>
        </a:p>
      </dsp:txBody>
      <dsp:txXfrm>
        <a:off x="71201" y="1587019"/>
        <a:ext cx="2790607" cy="1316159"/>
      </dsp:txXfrm>
    </dsp:sp>
    <dsp:sp modelId="{C32954E9-904C-4872-84B5-7A3C1735A350}">
      <dsp:nvSpPr>
        <dsp:cNvPr id="0" name=""/>
        <dsp:cNvSpPr/>
      </dsp:nvSpPr>
      <dsp:spPr>
        <a:xfrm rot="5400000">
          <a:off x="4946457" y="1197597"/>
          <a:ext cx="1166849" cy="5193746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Podtrzymanie współpracy w zakresie przeciwdziałania zjawisku wykluczenia społecznego w Gminie. </a:t>
          </a:r>
        </a:p>
      </dsp:txBody>
      <dsp:txXfrm rot="-5400000">
        <a:off x="2933009" y="3268007"/>
        <a:ext cx="5136785" cy="1052927"/>
      </dsp:txXfrm>
    </dsp:sp>
    <dsp:sp modelId="{511506D5-A681-48E0-9D8E-9A67D06F63EA}">
      <dsp:nvSpPr>
        <dsp:cNvPr id="0" name=""/>
        <dsp:cNvSpPr/>
      </dsp:nvSpPr>
      <dsp:spPr>
        <a:xfrm>
          <a:off x="0" y="3065190"/>
          <a:ext cx="2933009" cy="1458561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Współpraca z organizacjami pozarządowymi </a:t>
          </a:r>
        </a:p>
      </dsp:txBody>
      <dsp:txXfrm>
        <a:off x="71201" y="3136391"/>
        <a:ext cx="2790607" cy="1316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487BD-E8DA-4D0D-A6F1-945C4A584251}">
      <dsp:nvSpPr>
        <dsp:cNvPr id="0" name=""/>
        <dsp:cNvSpPr/>
      </dsp:nvSpPr>
      <dsp:spPr>
        <a:xfrm rot="5400000">
          <a:off x="3744882" y="-1187667"/>
          <a:ext cx="1474403" cy="4218432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Wspieranie rodzin wieloproblemowych przez asystentów rodziny oraz pracowników socjalnych </a:t>
          </a:r>
        </a:p>
      </dsp:txBody>
      <dsp:txXfrm rot="-5400000">
        <a:off x="2372868" y="256321"/>
        <a:ext cx="4146458" cy="1330455"/>
      </dsp:txXfrm>
    </dsp:sp>
    <dsp:sp modelId="{DF7F8B46-FC73-4D42-A587-CB1A3D2C8826}">
      <dsp:nvSpPr>
        <dsp:cNvPr id="0" name=""/>
        <dsp:cNvSpPr/>
      </dsp:nvSpPr>
      <dsp:spPr>
        <a:xfrm>
          <a:off x="0" y="46"/>
          <a:ext cx="2372868" cy="1843003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Podniesienie efektywności pracy z rodziną </a:t>
          </a:r>
        </a:p>
      </dsp:txBody>
      <dsp:txXfrm>
        <a:off x="89968" y="90014"/>
        <a:ext cx="2192932" cy="1663067"/>
      </dsp:txXfrm>
    </dsp:sp>
    <dsp:sp modelId="{14CD4746-DDDB-4B9C-B772-F53B55CF1C99}">
      <dsp:nvSpPr>
        <dsp:cNvPr id="0" name=""/>
        <dsp:cNvSpPr/>
      </dsp:nvSpPr>
      <dsp:spPr>
        <a:xfrm rot="5400000">
          <a:off x="3744882" y="747485"/>
          <a:ext cx="1474403" cy="4218432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Zatrudnienie subsydiowane (roboty publiczne, staże, prace społecznie użyteczne i inne).</a:t>
          </a:r>
        </a:p>
      </dsp:txBody>
      <dsp:txXfrm rot="-5400000">
        <a:off x="2372868" y="2191473"/>
        <a:ext cx="4146458" cy="1330455"/>
      </dsp:txXfrm>
    </dsp:sp>
    <dsp:sp modelId="{92BF1253-1938-46C6-B042-5AF8CF7EA0BE}">
      <dsp:nvSpPr>
        <dsp:cNvPr id="0" name=""/>
        <dsp:cNvSpPr/>
      </dsp:nvSpPr>
      <dsp:spPr>
        <a:xfrm>
          <a:off x="0" y="1935200"/>
          <a:ext cx="2372868" cy="1843003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Rozwój działań aktywizacyjnych na rzecz osób bezrobotnych we współpracy </a:t>
          </a:r>
          <a:br>
            <a:rPr lang="pl-PL" sz="1400" b="1" kern="1200" dirty="0"/>
          </a:br>
          <a:r>
            <a:rPr lang="pl-PL" sz="1400" b="1" kern="1200" dirty="0"/>
            <a:t>z Urzędem Pracy Powiatu Krakowskiego </a:t>
          </a:r>
        </a:p>
      </dsp:txBody>
      <dsp:txXfrm>
        <a:off x="89968" y="2025168"/>
        <a:ext cx="2192932" cy="16630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62B41-1EDF-4108-BA89-58232714E167}">
      <dsp:nvSpPr>
        <dsp:cNvPr id="0" name=""/>
        <dsp:cNvSpPr/>
      </dsp:nvSpPr>
      <dsp:spPr>
        <a:xfrm rot="5400000">
          <a:off x="3995043" y="-1498571"/>
          <a:ext cx="974080" cy="4218432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Specjalizacja pracowników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 err="1"/>
            <a:t>Superwizja</a:t>
          </a:r>
          <a:r>
            <a:rPr lang="pl-PL" sz="1400" kern="1200" dirty="0"/>
            <a:t> dla pracowników socjalnych oraz asystentów rodziny  </a:t>
          </a:r>
        </a:p>
      </dsp:txBody>
      <dsp:txXfrm rot="-5400000">
        <a:off x="2372868" y="171155"/>
        <a:ext cx="4170881" cy="878978"/>
      </dsp:txXfrm>
    </dsp:sp>
    <dsp:sp modelId="{1888CACA-624F-4C08-89B4-F2B6734F3C85}">
      <dsp:nvSpPr>
        <dsp:cNvPr id="0" name=""/>
        <dsp:cNvSpPr/>
      </dsp:nvSpPr>
      <dsp:spPr>
        <a:xfrm>
          <a:off x="0" y="1844"/>
          <a:ext cx="2372868" cy="1217600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Doskonalenie kadr pomocy społecznej </a:t>
          </a:r>
        </a:p>
      </dsp:txBody>
      <dsp:txXfrm>
        <a:off x="59438" y="61282"/>
        <a:ext cx="2253992" cy="1098724"/>
      </dsp:txXfrm>
    </dsp:sp>
    <dsp:sp modelId="{61EC7F4F-56C6-4425-BCC3-01E3E2B20B94}">
      <dsp:nvSpPr>
        <dsp:cNvPr id="0" name=""/>
        <dsp:cNvSpPr/>
      </dsp:nvSpPr>
      <dsp:spPr>
        <a:xfrm rot="5400000">
          <a:off x="3995043" y="-220091"/>
          <a:ext cx="974080" cy="4218432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Kontynuacja funkcjonowania mieszkania treningowego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Kontynuacja działalności placówki wsparcia dziennego w ramach projektu „Miejsce rodzinne w Zielonkach” </a:t>
          </a:r>
        </a:p>
      </dsp:txBody>
      <dsp:txXfrm rot="-5400000">
        <a:off x="2372868" y="1449635"/>
        <a:ext cx="4170881" cy="878978"/>
      </dsp:txXfrm>
    </dsp:sp>
    <dsp:sp modelId="{AFA5D069-5226-4B18-A0C8-4FFA8BE92E79}">
      <dsp:nvSpPr>
        <dsp:cNvPr id="0" name=""/>
        <dsp:cNvSpPr/>
      </dsp:nvSpPr>
      <dsp:spPr>
        <a:xfrm>
          <a:off x="0" y="1280324"/>
          <a:ext cx="2372868" cy="1217600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Rozwój instytucjonalnych form wsparcia </a:t>
          </a:r>
        </a:p>
      </dsp:txBody>
      <dsp:txXfrm>
        <a:off x="59438" y="1339762"/>
        <a:ext cx="2253992" cy="1098724"/>
      </dsp:txXfrm>
    </dsp:sp>
    <dsp:sp modelId="{600C99EC-6B49-408A-8B1A-29AE1CD77F4B}">
      <dsp:nvSpPr>
        <dsp:cNvPr id="0" name=""/>
        <dsp:cNvSpPr/>
      </dsp:nvSpPr>
      <dsp:spPr>
        <a:xfrm rot="5400000">
          <a:off x="3995043" y="1058389"/>
          <a:ext cx="974080" cy="4218432"/>
        </a:xfrm>
        <a:prstGeom prst="round2SameRect">
          <a:avLst/>
        </a:prstGeom>
        <a:solidFill>
          <a:srgbClr val="92D05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Kontynuacja oferty działającego w strukturach GOPS  Punktu Informacji </a:t>
          </a:r>
          <a:br>
            <a:rPr lang="pl-PL" sz="1400" kern="1200" dirty="0"/>
          </a:br>
          <a:r>
            <a:rPr lang="pl-PL" sz="1400" kern="1200" dirty="0"/>
            <a:t>i Wsparcia Rodziny</a:t>
          </a:r>
        </a:p>
      </dsp:txBody>
      <dsp:txXfrm rot="-5400000">
        <a:off x="2372868" y="2728116"/>
        <a:ext cx="4170881" cy="878978"/>
      </dsp:txXfrm>
    </dsp:sp>
    <dsp:sp modelId="{2BC50B22-940E-4435-84D2-960A5D25F75B}">
      <dsp:nvSpPr>
        <dsp:cNvPr id="0" name=""/>
        <dsp:cNvSpPr/>
      </dsp:nvSpPr>
      <dsp:spPr>
        <a:xfrm>
          <a:off x="0" y="2558805"/>
          <a:ext cx="2372868" cy="1217600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Rozwój instytucjonalnych form wsparcia </a:t>
          </a:r>
        </a:p>
      </dsp:txBody>
      <dsp:txXfrm>
        <a:off x="59438" y="2618243"/>
        <a:ext cx="2253992" cy="1098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Century Gothic"/>
              </a:rPr>
              <a:t>Kliknij, aby przesunąć slajd</a:t>
            </a: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Kliknij, aby edytować format notatek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&lt;główka&gt;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1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2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B8A7C23-3679-49EB-B893-B9E0F73978C7}" type="slidenum"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50880"/>
          </a:xfrm>
          <a:prstGeom prst="rect">
            <a:avLst/>
          </a:prstGeom>
          <a:ln w="0">
            <a:noFill/>
          </a:ln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8520" cy="3909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sldNum" idx="30"/>
          </p:nvPr>
        </p:nvSpPr>
        <p:spPr>
          <a:xfrm>
            <a:off x="3849840" y="9432720"/>
            <a:ext cx="2945880" cy="496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8359D6E-1022-4F37-8304-773EE1ED0908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50880"/>
          </a:xfrm>
          <a:prstGeom prst="rect">
            <a:avLst/>
          </a:prstGeom>
          <a:ln w="0">
            <a:noFill/>
          </a:ln>
        </p:spPr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8520" cy="3909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sldNum" idx="28"/>
          </p:nvPr>
        </p:nvSpPr>
        <p:spPr>
          <a:xfrm>
            <a:off x="3849840" y="9432720"/>
            <a:ext cx="2945880" cy="496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74A0AF0-7655-477C-99EA-D96EC904EEF0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ldImg"/>
          </p:nvPr>
        </p:nvSpPr>
        <p:spPr>
          <a:xfrm>
            <a:off x="1165320" y="1241280"/>
            <a:ext cx="4466880" cy="3350880"/>
          </a:xfrm>
          <a:prstGeom prst="rect">
            <a:avLst/>
          </a:prstGeom>
          <a:ln w="0">
            <a:noFill/>
          </a:ln>
        </p:spPr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8520" cy="3909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sldNum" idx="29"/>
          </p:nvPr>
        </p:nvSpPr>
        <p:spPr>
          <a:xfrm>
            <a:off x="3849840" y="9432720"/>
            <a:ext cx="2945880" cy="496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81EED0F-84C3-47AA-B6B1-C361A4CF8903}" type="slidenum">
              <a:rPr b="0" lang="pl-PL" sz="12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7E69C28-82C0-4C76-9144-0E0C0D136B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5B6CAF-0905-4A07-927B-8B98139A90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A185F1-AB54-417C-90B3-7FA8AFBF855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4D9332-EE55-4865-85D2-68EDFA82F0C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C21B1AE-0AD7-4C8E-935C-550699A0D2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AAA046C-6731-4FFE-B490-6228BC53CF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8A1587E-0374-4C1C-9DFB-C6CC524288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5F3EB74-CBD2-453B-9E5C-FA8B776FDB3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9884B8-1254-4772-8D10-2A1CF80EA97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E0D9D0A-588F-4F4C-86ED-B67AF6501DD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6E7FC6-56B8-4676-BD5C-D8E2AA99AD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16C512-6306-48ED-9CDC-1A024BC0F2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7789419-6CE0-4A27-9480-64DAB23E7E5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5129568-C767-4D57-8975-F4D230BD62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EDE1D0-C37E-4AAB-8D9D-5A3E2B2112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408BACC-D712-4E85-895C-39C79B8FF96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2715764-412C-43AC-AFF2-EE35642B2C9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E5D3647-33FA-4533-900B-F1F9731674E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8A0F9D1-7EFD-4BAA-94A9-DAE16077F4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EEDB724-0F16-4A26-9ECD-34244F3A1A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C7D48F1-51D6-46B4-AB61-101A7465B6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B3181FE-1DA0-412A-9FF7-3D6E040D9D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E0897B-BE0E-4A20-BEEC-C0793C9CCE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5E92840-09E4-47DD-85FD-82A7185D81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96D8AC4-0DE5-416D-B46A-FF53335146B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90640DE-350A-494A-B3F7-DAB4EF688E9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EEC2851-EC47-4C07-9CB1-52284AD844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43BD871-8A6E-42C5-88C9-28251A578D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74E9B1-75CD-4EDF-A909-CC1ADFEBA07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224E44C-594D-434F-A3B1-45053B783EC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04710C8-8951-467F-91FB-992B868075D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38464B4-527F-4CCC-A768-802A3A7A8F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9EA63BB-C198-4F59-AA9E-93B6D197C7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E941E1-00AE-4342-A3E5-91E020DD54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ACE8CA2-3221-4FD1-8992-006CE336382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D8C856D-8572-4B5B-922D-E117348E43C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6409A53-EB14-465D-B186-BD7E6751A00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4EAA26F-C972-49D8-AAE9-A87093CA013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D3D212C-FF85-4E6D-A232-BD7E1174B0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CF15D26-D2C0-4CB4-B5FD-920E61D435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8498755-85B3-4696-8B06-90D90E1438C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B4AB151-FD98-48F0-B5D8-10CC40160F6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FA89B8E-6F59-4692-8594-32302FCB931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7FE0890-25F3-4735-A3D7-FF12DC1794C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EC1975-25D9-495E-A1DF-0ABB307145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50756E8-16C2-44B6-9253-D5762662DE8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73AD93D-1777-4960-B045-6EF3339003A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0A56004-2DAF-4DA5-8EAF-CC4E3B5A7F2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0C4D9DB-A21B-41E0-A672-861C6CB9AA1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A1BE66E-AF90-4E59-AD92-9D366594C9C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6CBFFD8-5ADF-48EE-9F91-586D3CBFCF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ACA9C2E-5A31-4A94-BEA1-3860C8BADF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E57625F-CD22-4A3E-BF6B-B434E0E72E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0BD9A25-3BB1-4766-8C58-CF7D4BFFA6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BAC18E9-D1F7-41A7-BD49-D0408B19199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847496-9E3F-42F1-95B4-820B1DD286A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6BE10E5-B6F4-481E-9D4B-839A71863F2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829802E-3A0D-45E0-A88D-25AAC687E60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628A13B-45B3-4BB6-9A70-0130EFE4C9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B5D0AE9-96D7-493E-8EDE-7C5E6CF1D57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15E954E-7ED7-4236-814D-55F3C199BF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E83EF14-6F27-4D3B-8EB8-BD937512000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EEED899-9A70-460D-AF9F-CF800A571E9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6353E50-C4C5-4EA8-B27F-6264964D55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DC5F014-A70C-425E-B08E-0C1EA644F4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BD04758-BAB4-467B-AC21-1B8D77F00B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C8220C-5A3D-4F33-8D60-FEE30EA785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700B7C7-BA0D-4B50-B29D-CB2416D362A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BEC617D-5AC0-4EFC-80A0-1D55F37DBBA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C00B812-C2DD-49F8-92E1-1E15A99D8C9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9A51D50-30DF-4A5E-8EC4-588B4DF992A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C8E7AAA-A3A9-41C8-A4DD-A89E50EB22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F2067D2F-66BB-40C0-A315-24631E82E5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09BD1CC-6493-4848-BD79-2D108E9D77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D5515F2-259A-4120-A8A4-D7CFC870C9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60B45AF-E688-4B80-AC05-DA48134C8EC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B2B147F-E7C1-4E14-A90E-555177F023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F42630-17E0-4319-B86F-B800646A518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DFBFDAC-E012-4721-B43B-297543DE8F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E637B04-4E71-46A7-BDBD-955E9708684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2C99BF5-55BA-40F9-AE1D-B984EE46FD0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7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69D2F79-8600-4674-971B-8C24CDBBABB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365D6358-DC0B-40C4-9D0E-74DAE96EE67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79D58D3-E262-456E-8376-4A5A26185C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2274207-E858-4111-9C69-E0C36D44DB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4C13FF3-0A5E-49BD-84F4-6DF6729F48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6E33A11-8378-49B8-B0DE-C096045FC1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29EEE90-BCB5-41C9-AE96-434610E54CA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1740A77-F372-4697-AD60-163DB7A2FA1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3247239-4936-4CC9-85AC-3E1D1182F72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251CC38-96E5-4667-89F5-CF3056DF6B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A66FCDD6-C71E-499D-A06E-4B380745E2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4DFEE508-CE62-409E-8A34-4D65C9964D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2031607D-E76A-4132-9D03-0DF1C24FA6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5CDF0B0-8584-4002-924B-8E2FC900003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E5F8D77-70EA-4BF0-AF9D-1A862524A0C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1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14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942560" y="2514600"/>
            <a:ext cx="6600240" cy="2262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pl-PL" sz="54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dt" idx="1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ftr" idx="2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Freeform 8"/>
          <p:cNvSpPr/>
          <p:nvPr/>
        </p:nvSpPr>
        <p:spPr>
          <a:xfrm>
            <a:off x="-31680" y="4321080"/>
            <a:ext cx="1395000" cy="781560"/>
          </a:xfrm>
          <a:custGeom>
            <a:avLst/>
            <a:gdLst>
              <a:gd name="textAreaLeft" fmla="*/ 0 w 1395000"/>
              <a:gd name="textAreaRight" fmla="*/ 1395360 w 1395000"/>
              <a:gd name="textAreaTop" fmla="*/ 0 h 781560"/>
              <a:gd name="textAreaBottom" fmla="*/ 781920 h 781560"/>
            </a:gdLst>
            <a:ahLst/>
            <a:rect l="textAreaLeft" t="textAreaTop" r="textAreaRight" b="textAreaBottom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sldNum" idx="3"/>
          </p:nvPr>
        </p:nvSpPr>
        <p:spPr>
          <a:xfrm>
            <a:off x="423360" y="452952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EB653BF-D168-4043-AB0C-DCFBE71E70B6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format tekstu konspektu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Drugi poziom konspektu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Trzeci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Piąty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Szósty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Siódmy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70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83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dt" idx="4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ftr" idx="5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sldNum" idx="6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587E69-8D44-42CF-B5FD-72189D7F3AB0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139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6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7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0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1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152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3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4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942560" y="446040"/>
            <a:ext cx="2629080" cy="97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20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743360" y="446040"/>
            <a:ext cx="3790440" cy="5414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1942560" y="1598760"/>
            <a:ext cx="2629080" cy="4262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7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 idx="8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 type="sldNum" idx="9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D6FFA06-DAF0-4E8D-9DA3-12A750368D7F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209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6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0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21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222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4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5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6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7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9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0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1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3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4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dt" idx="10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ftr" idx="11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sldNum" idx="12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D472493-7071-438D-9146-A3856911EF2A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format tekstu konspektu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Drugi poziom konspektu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Trzeci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Piąty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Szósty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Siódmy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278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0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2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3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5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8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9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90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291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2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9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0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1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2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3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1"/>
          <p:cNvSpPr>
            <a:spLocks noGrp="1"/>
          </p:cNvSpPr>
          <p:nvPr>
            <p:ph type="dt" idx="13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ftr" idx="14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15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6D832B-01EF-41AB-B134-EA0297650C3C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Century Gothic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Kliknij, aby edytować format tekstu konspektu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Drugi poziom konspektu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Trzeci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 konspektu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Piąty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Szósty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Siódmy poziom konspektu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347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8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9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0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1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2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4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5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6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7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8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59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360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1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2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3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4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5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6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7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8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9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0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1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72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2265480" y="2226600"/>
            <a:ext cx="287424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24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1942560" y="2802960"/>
            <a:ext cx="3197160" cy="3105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5656320" y="2223360"/>
            <a:ext cx="287280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24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body"/>
          </p:nvPr>
        </p:nvSpPr>
        <p:spPr>
          <a:xfrm>
            <a:off x="5333760" y="2799720"/>
            <a:ext cx="3195360" cy="3105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 type="dt" idx="16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9" name="PlaceHolder 7"/>
          <p:cNvSpPr>
            <a:spLocks noGrp="1"/>
          </p:cNvSpPr>
          <p:nvPr>
            <p:ph type="ftr" idx="17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0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8"/>
          <p:cNvSpPr>
            <a:spLocks noGrp="1"/>
          </p:cNvSpPr>
          <p:nvPr>
            <p:ph type="sldNum" idx="18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6E9EBB1-8625-4B09-92E8-A4D5039F1414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419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0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1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2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3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4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5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6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7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8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9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0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31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432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3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4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8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9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0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1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2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3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44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942560" y="2074680"/>
            <a:ext cx="6591600" cy="1468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40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1942560" y="3581280"/>
            <a:ext cx="6591600" cy="860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000" spc="-1" strike="noStrike">
                <a:solidFill>
                  <a:srgbClr val="595959"/>
                </a:solidFill>
                <a:latin typeface="Century Gothic"/>
              </a:rPr>
              <a:t>Edytuj style wzorca tekstu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dt" idx="19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ftr" idx="20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9" name="Freeform 11"/>
          <p:cNvSpPr/>
          <p:nvPr/>
        </p:nvSpPr>
        <p:spPr>
          <a:xfrm flipV="1">
            <a:off x="0" y="316656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sldNum" idx="21"/>
          </p:nvPr>
        </p:nvSpPr>
        <p:spPr>
          <a:xfrm>
            <a:off x="511200" y="324432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65D8E8-6887-4C20-907F-C72E8E36586A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roup 35"/>
          <p:cNvGrpSpPr/>
          <p:nvPr/>
        </p:nvGrpSpPr>
        <p:grpSpPr>
          <a:xfrm>
            <a:off x="0" y="228600"/>
            <a:ext cx="1980720" cy="6638400"/>
            <a:chOff x="0" y="228600"/>
            <a:chExt cx="1980720" cy="6638400"/>
          </a:xfrm>
        </p:grpSpPr>
        <p:sp>
          <p:nvSpPr>
            <p:cNvPr id="488" name="Freeform 11"/>
            <p:cNvSpPr/>
            <p:nvPr/>
          </p:nvSpPr>
          <p:spPr>
            <a:xfrm>
              <a:off x="0" y="2575080"/>
              <a:ext cx="69480" cy="625680"/>
            </a:xfrm>
            <a:custGeom>
              <a:avLst/>
              <a:gdLst>
                <a:gd name="textAreaLeft" fmla="*/ 0 w 69480"/>
                <a:gd name="textAreaRight" fmla="*/ 69840 w 69480"/>
                <a:gd name="textAreaTop" fmla="*/ 0 h 625680"/>
                <a:gd name="textAreaBottom" fmla="*/ 626040 h 62568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9" name="Freeform 12"/>
            <p:cNvSpPr/>
            <p:nvPr/>
          </p:nvSpPr>
          <p:spPr>
            <a:xfrm>
              <a:off x="89280" y="3156480"/>
              <a:ext cx="448920" cy="2322000"/>
            </a:xfrm>
            <a:custGeom>
              <a:avLst/>
              <a:gdLst>
                <a:gd name="textAreaLeft" fmla="*/ 0 w 448920"/>
                <a:gd name="textAreaRight" fmla="*/ 449280 w 448920"/>
                <a:gd name="textAreaTop" fmla="*/ 0 h 2322000"/>
                <a:gd name="textAreaBottom" fmla="*/ 2322360 h 232200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0" name="Freeform 13"/>
            <p:cNvSpPr/>
            <p:nvPr/>
          </p:nvSpPr>
          <p:spPr>
            <a:xfrm>
              <a:off x="560520" y="5447160"/>
              <a:ext cx="423000" cy="141984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419840"/>
                <a:gd name="textAreaBottom" fmla="*/ 1420200 h 141984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1" name="Freeform 14"/>
            <p:cNvSpPr/>
            <p:nvPr/>
          </p:nvSpPr>
          <p:spPr>
            <a:xfrm>
              <a:off x="666720" y="6503760"/>
              <a:ext cx="118800" cy="363240"/>
            </a:xfrm>
            <a:custGeom>
              <a:avLst/>
              <a:gdLst>
                <a:gd name="textAreaLeft" fmla="*/ 0 w 118800"/>
                <a:gd name="textAreaRight" fmla="*/ 119160 w 118800"/>
                <a:gd name="textAreaTop" fmla="*/ 0 h 363240"/>
                <a:gd name="textAreaBottom" fmla="*/ 363600 h 36324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2" name="Freeform 15"/>
            <p:cNvSpPr/>
            <p:nvPr/>
          </p:nvSpPr>
          <p:spPr>
            <a:xfrm>
              <a:off x="69840" y="3201120"/>
              <a:ext cx="570600" cy="3328200"/>
            </a:xfrm>
            <a:custGeom>
              <a:avLst/>
              <a:gdLst>
                <a:gd name="textAreaLeft" fmla="*/ 0 w 570600"/>
                <a:gd name="textAreaRight" fmla="*/ 570960 w 570600"/>
                <a:gd name="textAreaTop" fmla="*/ 0 h 3328200"/>
                <a:gd name="textAreaBottom" fmla="*/ 3328560 h 332820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3" name="Freeform 16"/>
            <p:cNvSpPr/>
            <p:nvPr/>
          </p:nvSpPr>
          <p:spPr>
            <a:xfrm>
              <a:off x="15480" y="228600"/>
              <a:ext cx="73440" cy="2927520"/>
            </a:xfrm>
            <a:custGeom>
              <a:avLst/>
              <a:gdLst>
                <a:gd name="textAreaLeft" fmla="*/ 0 w 73440"/>
                <a:gd name="textAreaRight" fmla="*/ 73800 w 73440"/>
                <a:gd name="textAreaTop" fmla="*/ 0 h 2927520"/>
                <a:gd name="textAreaBottom" fmla="*/ 2927880 h 292752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4" name="Freeform 17"/>
            <p:cNvSpPr/>
            <p:nvPr/>
          </p:nvSpPr>
          <p:spPr>
            <a:xfrm>
              <a:off x="54360" y="2944080"/>
              <a:ext cx="54000" cy="49356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0 h 493560"/>
                <a:gd name="textAreaBottom" fmla="*/ 493920 h 49356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5" name="Freeform 18"/>
            <p:cNvSpPr/>
            <p:nvPr/>
          </p:nvSpPr>
          <p:spPr>
            <a:xfrm>
              <a:off x="534960" y="5478840"/>
              <a:ext cx="131760" cy="1024560"/>
            </a:xfrm>
            <a:custGeom>
              <a:avLst/>
              <a:gdLst>
                <a:gd name="textAreaLeft" fmla="*/ 0 w 131760"/>
                <a:gd name="textAreaRight" fmla="*/ 132120 w 131760"/>
                <a:gd name="textAreaTop" fmla="*/ 0 h 1024560"/>
                <a:gd name="textAreaBottom" fmla="*/ 1024920 h 10245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6" name="Freeform 19"/>
            <p:cNvSpPr/>
            <p:nvPr/>
          </p:nvSpPr>
          <p:spPr>
            <a:xfrm>
              <a:off x="538560" y="1398960"/>
              <a:ext cx="1442160" cy="4047840"/>
            </a:xfrm>
            <a:custGeom>
              <a:avLst/>
              <a:gdLst>
                <a:gd name="textAreaLeft" fmla="*/ 0 w 1442160"/>
                <a:gd name="textAreaRight" fmla="*/ 1442520 w 1442160"/>
                <a:gd name="textAreaTop" fmla="*/ 0 h 4047840"/>
                <a:gd name="textAreaBottom" fmla="*/ 4048200 h 404784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7" name="Freeform 20"/>
            <p:cNvSpPr/>
            <p:nvPr/>
          </p:nvSpPr>
          <p:spPr>
            <a:xfrm>
              <a:off x="640800" y="6530040"/>
              <a:ext cx="112320" cy="33696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336960"/>
                <a:gd name="textAreaBottom" fmla="*/ 337320 h 336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8" name="Freeform 21"/>
            <p:cNvSpPr/>
            <p:nvPr/>
          </p:nvSpPr>
          <p:spPr>
            <a:xfrm>
              <a:off x="534960" y="5359320"/>
              <a:ext cx="25560" cy="221400"/>
            </a:xfrm>
            <a:custGeom>
              <a:avLst/>
              <a:gdLst>
                <a:gd name="textAreaLeft" fmla="*/ 0 w 25560"/>
                <a:gd name="textAreaRight" fmla="*/ 25920 w 25560"/>
                <a:gd name="textAreaTop" fmla="*/ 0 h 221400"/>
                <a:gd name="textAreaBottom" fmla="*/ 221760 h 22140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9" name="Freeform 22"/>
            <p:cNvSpPr/>
            <p:nvPr/>
          </p:nvSpPr>
          <p:spPr>
            <a:xfrm>
              <a:off x="590400" y="6244560"/>
              <a:ext cx="165240" cy="622080"/>
            </a:xfrm>
            <a:custGeom>
              <a:avLst/>
              <a:gdLst>
                <a:gd name="textAreaLeft" fmla="*/ 0 w 165240"/>
                <a:gd name="textAreaRight" fmla="*/ 165600 w 165240"/>
                <a:gd name="textAreaTop" fmla="*/ 0 h 622080"/>
                <a:gd name="textAreaBottom" fmla="*/ 622440 h 62208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00" name="Group 48"/>
          <p:cNvGrpSpPr/>
          <p:nvPr/>
        </p:nvGrpSpPr>
        <p:grpSpPr>
          <a:xfrm>
            <a:off x="20520" y="360"/>
            <a:ext cx="1951920" cy="6852600"/>
            <a:chOff x="20520" y="360"/>
            <a:chExt cx="1951920" cy="6852600"/>
          </a:xfrm>
        </p:grpSpPr>
        <p:sp>
          <p:nvSpPr>
            <p:cNvPr id="501" name="Freeform 27"/>
            <p:cNvSpPr/>
            <p:nvPr/>
          </p:nvSpPr>
          <p:spPr>
            <a:xfrm>
              <a:off x="20520" y="360"/>
              <a:ext cx="409320" cy="4400640"/>
            </a:xfrm>
            <a:custGeom>
              <a:avLst/>
              <a:gdLst>
                <a:gd name="textAreaLeft" fmla="*/ 0 w 409320"/>
                <a:gd name="textAreaRight" fmla="*/ 409680 w 409320"/>
                <a:gd name="textAreaTop" fmla="*/ 0 h 4400640"/>
                <a:gd name="textAreaBottom" fmla="*/ 4401000 h 44006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2" name="Freeform 28"/>
            <p:cNvSpPr/>
            <p:nvPr/>
          </p:nvSpPr>
          <p:spPr>
            <a:xfrm>
              <a:off x="453600" y="4316400"/>
              <a:ext cx="350280" cy="1580400"/>
            </a:xfrm>
            <a:custGeom>
              <a:avLst/>
              <a:gdLst>
                <a:gd name="textAreaLeft" fmla="*/ 0 w 350280"/>
                <a:gd name="textAreaRight" fmla="*/ 350640 w 350280"/>
                <a:gd name="textAreaTop" fmla="*/ 0 h 1580400"/>
                <a:gd name="textAreaBottom" fmla="*/ 1580760 h 1580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3" name="Freeform 29"/>
            <p:cNvSpPr/>
            <p:nvPr/>
          </p:nvSpPr>
          <p:spPr>
            <a:xfrm>
              <a:off x="831600" y="5862600"/>
              <a:ext cx="356760" cy="99036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990360"/>
                <a:gd name="textAreaBottom" fmla="*/ 990720 h 9903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4" name="Freeform 30"/>
            <p:cNvSpPr/>
            <p:nvPr/>
          </p:nvSpPr>
          <p:spPr>
            <a:xfrm>
              <a:off x="429840" y="4364280"/>
              <a:ext cx="456840" cy="2235600"/>
            </a:xfrm>
            <a:custGeom>
              <a:avLst/>
              <a:gdLst>
                <a:gd name="textAreaLeft" fmla="*/ 0 w 456840"/>
                <a:gd name="textAreaRight" fmla="*/ 457200 w 456840"/>
                <a:gd name="textAreaTop" fmla="*/ 0 h 2235600"/>
                <a:gd name="textAreaBottom" fmla="*/ 2235960 h 22356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5" name="Freeform 31"/>
            <p:cNvSpPr/>
            <p:nvPr/>
          </p:nvSpPr>
          <p:spPr>
            <a:xfrm>
              <a:off x="385560" y="1289160"/>
              <a:ext cx="144000" cy="3026880"/>
            </a:xfrm>
            <a:custGeom>
              <a:avLst/>
              <a:gdLst>
                <a:gd name="textAreaLeft" fmla="*/ 0 w 144000"/>
                <a:gd name="textAreaRight" fmla="*/ 144360 w 144000"/>
                <a:gd name="textAreaTop" fmla="*/ 0 h 3026880"/>
                <a:gd name="textAreaBottom" fmla="*/ 3027240 h 30268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6" name="Freeform 32"/>
            <p:cNvSpPr/>
            <p:nvPr/>
          </p:nvSpPr>
          <p:spPr>
            <a:xfrm>
              <a:off x="918720" y="6571440"/>
              <a:ext cx="110880" cy="281160"/>
            </a:xfrm>
            <a:custGeom>
              <a:avLst/>
              <a:gdLst>
                <a:gd name="textAreaLeft" fmla="*/ 0 w 110880"/>
                <a:gd name="textAreaRight" fmla="*/ 111240 w 110880"/>
                <a:gd name="textAreaTop" fmla="*/ 0 h 281160"/>
                <a:gd name="textAreaBottom" fmla="*/ 281520 h 28116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7" name="Freeform 33"/>
            <p:cNvSpPr/>
            <p:nvPr/>
          </p:nvSpPr>
          <p:spPr>
            <a:xfrm>
              <a:off x="414000" y="4107600"/>
              <a:ext cx="68040" cy="511200"/>
            </a:xfrm>
            <a:custGeom>
              <a:avLst/>
              <a:gdLst>
                <a:gd name="textAreaLeft" fmla="*/ 0 w 68040"/>
                <a:gd name="textAreaRight" fmla="*/ 68400 w 68040"/>
                <a:gd name="textAreaTop" fmla="*/ 0 h 511200"/>
                <a:gd name="textAreaBottom" fmla="*/ 511560 h 51120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8" name="Freeform 34"/>
            <p:cNvSpPr/>
            <p:nvPr/>
          </p:nvSpPr>
          <p:spPr>
            <a:xfrm>
              <a:off x="804600" y="3145680"/>
              <a:ext cx="1167840" cy="2716560"/>
            </a:xfrm>
            <a:custGeom>
              <a:avLst/>
              <a:gdLst>
                <a:gd name="textAreaLeft" fmla="*/ 0 w 1167840"/>
                <a:gd name="textAreaRight" fmla="*/ 1168200 w 1167840"/>
                <a:gd name="textAreaTop" fmla="*/ 0 h 2716560"/>
                <a:gd name="textAreaBottom" fmla="*/ 2716920 h 271656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9" name="Freeform 35"/>
            <p:cNvSpPr/>
            <p:nvPr/>
          </p:nvSpPr>
          <p:spPr>
            <a:xfrm>
              <a:off x="887040" y="6600240"/>
              <a:ext cx="99720" cy="252720"/>
            </a:xfrm>
            <a:custGeom>
              <a:avLst/>
              <a:gdLst>
                <a:gd name="textAreaLeft" fmla="*/ 0 w 99720"/>
                <a:gd name="textAreaRight" fmla="*/ 100080 w 99720"/>
                <a:gd name="textAreaTop" fmla="*/ 0 h 252720"/>
                <a:gd name="textAreaBottom" fmla="*/ 253080 h 2527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0" name="Freeform 36"/>
            <p:cNvSpPr/>
            <p:nvPr/>
          </p:nvSpPr>
          <p:spPr>
            <a:xfrm>
              <a:off x="804600" y="5897160"/>
              <a:ext cx="113760" cy="673920"/>
            </a:xfrm>
            <a:custGeom>
              <a:avLst/>
              <a:gdLst>
                <a:gd name="textAreaLeft" fmla="*/ 0 w 113760"/>
                <a:gd name="textAreaRight" fmla="*/ 114120 w 113760"/>
                <a:gd name="textAreaTop" fmla="*/ 0 h 673920"/>
                <a:gd name="textAreaBottom" fmla="*/ 674280 h 67392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1" name="Freeform 37"/>
            <p:cNvSpPr/>
            <p:nvPr/>
          </p:nvSpPr>
          <p:spPr>
            <a:xfrm>
              <a:off x="804600" y="5772600"/>
              <a:ext cx="31320" cy="227520"/>
            </a:xfrm>
            <a:custGeom>
              <a:avLst/>
              <a:gdLst>
                <a:gd name="textAreaLeft" fmla="*/ 0 w 31320"/>
                <a:gd name="textAreaRight" fmla="*/ 31680 w 31320"/>
                <a:gd name="textAreaTop" fmla="*/ 0 h 227520"/>
                <a:gd name="textAreaBottom" fmla="*/ 227880 h 22752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2" name="Freeform 38"/>
            <p:cNvSpPr/>
            <p:nvPr/>
          </p:nvSpPr>
          <p:spPr>
            <a:xfrm>
              <a:off x="831600" y="6322680"/>
              <a:ext cx="174240" cy="530280"/>
            </a:xfrm>
            <a:custGeom>
              <a:avLst/>
              <a:gdLst>
                <a:gd name="textAreaLeft" fmla="*/ 0 w 174240"/>
                <a:gd name="textAreaRight" fmla="*/ 174600 w 174240"/>
                <a:gd name="textAreaTop" fmla="*/ 0 h 530280"/>
                <a:gd name="textAreaBottom" fmla="*/ 530640 h 53028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13" name="Rectangle 61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Kliknij, aby edytować styl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1942560" y="2136600"/>
            <a:ext cx="3197160" cy="376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5337360" y="2136600"/>
            <a:ext cx="3196800" cy="376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Edytuj style wzorca tekstu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dt" idx="22"/>
          </p:nvPr>
        </p:nvSpPr>
        <p:spPr>
          <a:xfrm>
            <a:off x="7772400" y="6135120"/>
            <a:ext cx="766080" cy="36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pl-PL" sz="900" spc="-1" strike="noStrike">
                <a:solidFill>
                  <a:srgbClr val="8b8b8b"/>
                </a:solidFill>
                <a:latin typeface="Century Gothic"/>
              </a:rPr>
              <a:t>&lt;data/godzina&gt;</a:t>
            </a:r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PlaceHolder 5"/>
          <p:cNvSpPr>
            <a:spLocks noGrp="1"/>
          </p:cNvSpPr>
          <p:nvPr>
            <p:ph type="ftr" idx="23"/>
          </p:nvPr>
        </p:nvSpPr>
        <p:spPr>
          <a:xfrm>
            <a:off x="1942560" y="6135840"/>
            <a:ext cx="5716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Freeform 11"/>
          <p:cNvSpPr/>
          <p:nvPr/>
        </p:nvSpPr>
        <p:spPr>
          <a:xfrm flipV="1">
            <a:off x="0" y="711000"/>
            <a:ext cx="1357920" cy="507600"/>
          </a:xfrm>
          <a:custGeom>
            <a:avLst/>
            <a:gdLst>
              <a:gd name="textAreaLeft" fmla="*/ 0 w 1357920"/>
              <a:gd name="textAreaRight" fmla="*/ 1358280 w 1357920"/>
              <a:gd name="textAreaTop" fmla="*/ 360 h 507600"/>
              <a:gd name="textAreaBottom" fmla="*/ 508320 h 50760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6"/>
          <p:cNvSpPr>
            <a:spLocks noGrp="1"/>
          </p:cNvSpPr>
          <p:nvPr>
            <p:ph type="sldNum" idx="24"/>
          </p:nvPr>
        </p:nvSpPr>
        <p:spPr>
          <a:xfrm>
            <a:off x="511200" y="787680"/>
            <a:ext cx="584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F04218E-A6A4-46AE-BA03-AFDEB3762FE7}" type="slidenum">
              <a:rPr b="0" lang="pl-PL" sz="2000" spc="-1" strike="noStrike">
                <a:solidFill>
                  <a:srgbClr val="feffff"/>
                </a:solidFill>
                <a:latin typeface="Century Gothic"/>
              </a:rPr>
              <a:t>&lt;numer&gt;</a:t>
            </a:fld>
            <a:endParaRPr b="0" lang="pl-P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chart" Target="../charts/chart6.xml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88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4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88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4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88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1942560" y="2514600"/>
            <a:ext cx="6600240" cy="2262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5400" spc="-1" strike="noStrike">
                <a:solidFill>
                  <a:srgbClr val="262626"/>
                </a:solidFill>
                <a:latin typeface="Century Gothic"/>
              </a:rPr>
              <a:t>Ocena zasobów pomocy społecznej </a:t>
            </a:r>
            <a:endParaRPr b="0" lang="pl-PL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subTitle"/>
          </p:nvPr>
        </p:nvSpPr>
        <p:spPr>
          <a:xfrm>
            <a:off x="1942560" y="4777560"/>
            <a:ext cx="6600240" cy="1126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3600" spc="-1" strike="noStrike">
                <a:solidFill>
                  <a:schemeClr val="accent2"/>
                </a:solidFill>
                <a:latin typeface="Century Gothic"/>
              </a:rPr>
              <a:t>za 2024 rok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5" name="Picture 2" descr=""/>
          <p:cNvPicPr/>
          <p:nvPr/>
        </p:nvPicPr>
        <p:blipFill>
          <a:blip r:embed="rId1"/>
          <a:stretch/>
        </p:blipFill>
        <p:spPr>
          <a:xfrm>
            <a:off x="5684760" y="145080"/>
            <a:ext cx="1252800" cy="116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404640"/>
            <a:ext cx="8229240" cy="78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1400" spc="-1" strike="noStrike">
                <a:solidFill>
                  <a:srgbClr val="262626"/>
                </a:solidFill>
                <a:latin typeface="Century Gothic"/>
              </a:rPr>
              <a:t>Powody udzielania pomocy rodzinom  </a:t>
            </a:r>
            <a:br>
              <a:rPr sz="1400"/>
            </a:br>
            <a:r>
              <a:rPr b="1" lang="pl-PL" sz="1400" spc="-1" strike="noStrike">
                <a:solidFill>
                  <a:srgbClr val="262626"/>
                </a:solidFill>
                <a:latin typeface="Century Gothic"/>
              </a:rPr>
              <a:t>w latach 2022 - 2024</a:t>
            </a:r>
            <a:br>
              <a:rPr sz="1400"/>
            </a:br>
            <a:br>
              <a:rPr sz="2400"/>
            </a:br>
            <a:endParaRPr b="0" lang="pl-PL" sz="14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89" name="Symbol zastępczy zawartości 5"/>
          <p:cNvGraphicFramePr/>
          <p:nvPr/>
        </p:nvGraphicFramePr>
        <p:xfrm>
          <a:off x="539640" y="1845000"/>
          <a:ext cx="7920360" cy="5104800"/>
        </p:xfrm>
        <a:graphic>
          <a:graphicData uri="http://schemas.openxmlformats.org/drawingml/2006/table">
            <a:tbl>
              <a:tblPr/>
              <a:tblGrid>
                <a:gridCol w="4045320"/>
                <a:gridCol w="1336680"/>
                <a:gridCol w="1218960"/>
                <a:gridCol w="1256760"/>
                <a:gridCol w="62280"/>
              </a:tblGrid>
              <a:tr h="576000">
                <a:tc>
                  <a:txBody>
                    <a:bodyPr lIns="2052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Wyszczególnienie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052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052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100" spc="-1" strike="noStrike">
                          <a:solidFill>
                            <a:schemeClr val="lt1"/>
                          </a:solidFill>
                          <a:latin typeface="Times New Roman"/>
                          <a:ea typeface="SimSun"/>
                        </a:rPr>
                        <a:t>Liczba rodzin 2022 rok 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052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052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Times New Roman"/>
                        </a:rPr>
                        <a:t>Liczba rodzin 2023 rok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052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 lIns="2052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Times New Roman"/>
                        </a:rPr>
                        <a:t>Liczba rodzin 2024 rok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052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Ubóstwo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66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59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0412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Bezdomność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Ochrona macierzyństwa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19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4392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w tym: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Wielodzietność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Bezrobocie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26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5956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Niepełnosprawność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99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Długotrwała choroba  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103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93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7224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Bezradność w sprawach opiekuńczo – wychowawczych  i prowadzenia gospodarstwa domowego.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41436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w tym: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Rodziny niepełne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Times New Roman"/>
                          <a:ea typeface="SimSun"/>
                        </a:rPr>
                        <a:t>6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Rodziny wielodzietne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Przemoc w rodzinie 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Alkoholizm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Pomoc po zwolnieniu z zakładu karnego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Zdarzenie losowe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17800">
                <a:tc>
                  <a:txBody>
                    <a:bodyPr lIns="25560" rIns="31680" tIns="31680" bIns="3168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Sytuacja kryzysowa /Interwencja kryzysowa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25560" rIns="31680" tIns="31680" bIns="316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5560" marR="316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0" rIns="0" tIns="0" bIns="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tabLst>
                          <a:tab algn="l" pos="0"/>
                        </a:tabLst>
                      </a:pPr>
                      <a:r>
                        <a:rPr b="0" lang="pl-PL" sz="11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  <p:sp>
        <p:nvSpPr>
          <p:cNvPr id="590" name="Symbol zastępczy zawartości 1"/>
          <p:cNvSpPr/>
          <p:nvPr/>
        </p:nvSpPr>
        <p:spPr>
          <a:xfrm>
            <a:off x="179640" y="724320"/>
            <a:ext cx="8229240" cy="58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 marL="365760" indent="-255960" algn="just">
              <a:lnSpc>
                <a:spcPct val="100000"/>
              </a:lnSpc>
              <a:spcBef>
                <a:spcPts val="400"/>
              </a:spcBef>
              <a:buClr>
                <a:srgbClr val="a53010"/>
              </a:buClr>
              <a:buSzPct val="68000"/>
              <a:buFont typeface="Wingdings 3" charset="2"/>
              <a:buChar char=""/>
            </a:pPr>
            <a:r>
              <a:rPr b="0" lang="pl-PL" sz="1200" spc="-1" strike="noStrike">
                <a:solidFill>
                  <a:srgbClr val="000000"/>
                </a:solidFill>
                <a:latin typeface="Century Gothic"/>
              </a:rPr>
              <a:t>Na przestrzeni lat 2022 – 2024 nie uległy zmianie rodzaje przyczyn, z powodu których osoby, rodziny wymagały wsparcia ze strony Ośrodka.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 marL="365760" indent="-255960" algn="just">
              <a:lnSpc>
                <a:spcPct val="100000"/>
              </a:lnSpc>
              <a:spcBef>
                <a:spcPts val="400"/>
              </a:spcBef>
              <a:buClr>
                <a:srgbClr val="a53010"/>
              </a:buClr>
              <a:buSzPct val="68000"/>
              <a:buFont typeface="Wingdings 3" charset="2"/>
              <a:buChar char=""/>
            </a:pPr>
            <a:r>
              <a:rPr b="0" lang="pl-PL" sz="1200" spc="-1" strike="noStrike">
                <a:solidFill>
                  <a:srgbClr val="000000"/>
                </a:solidFill>
                <a:latin typeface="Century Gothic"/>
              </a:rPr>
              <a:t>Najczęstszymi powodami pozostawania w trudnej sytuacji rodzin korzystających </a:t>
            </a:r>
            <a:br>
              <a:rPr sz="1200"/>
            </a:br>
            <a:r>
              <a:rPr b="0" lang="pl-PL" sz="1200" spc="-1" strike="noStrike">
                <a:solidFill>
                  <a:srgbClr val="000000"/>
                </a:solidFill>
                <a:latin typeface="Century Gothic"/>
              </a:rPr>
              <a:t>z pomocy społecznej były: długotrwała choroba, niepełnosprawność, ubóstwo.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700" spc="-1" strike="noStrike">
                <a:solidFill>
                  <a:srgbClr val="262626"/>
                </a:solidFill>
                <a:latin typeface="Century Gothic"/>
              </a:rPr>
              <a:t>Powody udzielenia pomocy i wsparcia </a:t>
            </a:r>
            <a:br>
              <a:rPr sz="2700"/>
            </a:br>
            <a:r>
              <a:rPr b="1" lang="pl-PL" sz="2700" spc="-1" strike="noStrike">
                <a:solidFill>
                  <a:srgbClr val="262626"/>
                </a:solidFill>
                <a:latin typeface="Century Gothic"/>
              </a:rPr>
              <a:t>w latach 2022-2024</a:t>
            </a:r>
            <a:br>
              <a:rPr sz="3600"/>
            </a:br>
            <a:endParaRPr b="0" lang="pl-PL" sz="27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92" name="Symbol zastępczy zawartości 5"/>
          <p:cNvGraphicFramePr/>
          <p:nvPr/>
        </p:nvGraphicFramePr>
        <p:xfrm>
          <a:off x="2009160" y="2205000"/>
          <a:ext cx="6590880" cy="37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600480" y="635040"/>
            <a:ext cx="634752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400" spc="-1" strike="noStrike">
                <a:solidFill>
                  <a:srgbClr val="262626"/>
                </a:solidFill>
                <a:latin typeface="Century Gothic"/>
              </a:rPr>
              <a:t>Liczba rodzin objętych pracą socjalną </a:t>
            </a:r>
            <a:br>
              <a:rPr sz="2400"/>
            </a:br>
            <a:r>
              <a:rPr b="1" lang="pl-PL" sz="2400" spc="-1" strike="noStrike">
                <a:solidFill>
                  <a:srgbClr val="262626"/>
                </a:solidFill>
                <a:latin typeface="Century Gothic"/>
              </a:rPr>
              <a:t>w latach 2022-2024 </a:t>
            </a:r>
            <a:endParaRPr b="0" lang="pl-PL" sz="24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94" name="Symbol zastępczy zawartości 5"/>
          <p:cNvGraphicFramePr/>
          <p:nvPr/>
        </p:nvGraphicFramePr>
        <p:xfrm>
          <a:off x="609480" y="1628640"/>
          <a:ext cx="6347880" cy="1584000"/>
        </p:xfrm>
        <a:graphic>
          <a:graphicData uri="http://schemas.openxmlformats.org/drawingml/2006/table">
            <a:tbl>
              <a:tblPr/>
              <a:tblGrid>
                <a:gridCol w="3174120"/>
                <a:gridCol w="3174120"/>
              </a:tblGrid>
              <a:tr h="396000"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8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Rok 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8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rodzin 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96000"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2022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470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96000"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2023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484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96000"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2024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70200" rIns="702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502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0200" marR="702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  <p:sp>
        <p:nvSpPr>
          <p:cNvPr id="595" name="pole tekstowe 6"/>
          <p:cNvSpPr/>
          <p:nvPr/>
        </p:nvSpPr>
        <p:spPr>
          <a:xfrm>
            <a:off x="600480" y="3717000"/>
            <a:ext cx="808596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pl-PL" sz="1400" spc="-1" strike="noStrike">
                <a:solidFill>
                  <a:srgbClr val="766f54"/>
                </a:solidFill>
                <a:latin typeface="Century Gothic"/>
              </a:rPr>
              <a:t>W 2024 roku pracą socjalną objętych zostało 502 rodziny, w których było łącznie 1168 osób.  Praca socjalna ma na celu rozwinięcie lub wzmocnienie u klientów pomocy społecznej zdolności do samodzielnego funkcjonowania, aktywności i jest świadczona bez względu na dochód rodziny. 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96" name="Wykres 4"/>
          <p:cNvGraphicFramePr/>
          <p:nvPr/>
        </p:nvGraphicFramePr>
        <p:xfrm>
          <a:off x="1979640" y="4722840"/>
          <a:ext cx="5112360" cy="193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97" name="pole tekstowe 7"/>
          <p:cNvSpPr/>
          <p:nvPr/>
        </p:nvSpPr>
        <p:spPr>
          <a:xfrm>
            <a:off x="6948360" y="6180840"/>
            <a:ext cx="2016000" cy="66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Źródło: Opracowanie własne na podstawie danych OZPS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Zrealizowane usługi opiekuńcze z podziałem na miejscowości  w latach  2023 – 2024 </a:t>
            </a:r>
            <a:br>
              <a:rPr sz="2000"/>
            </a:br>
            <a:br>
              <a:rPr sz="2800"/>
            </a:b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99" name="Symbol zastępczy zawartości 1"/>
          <p:cNvSpPr/>
          <p:nvPr/>
        </p:nvSpPr>
        <p:spPr>
          <a:xfrm>
            <a:off x="179640" y="1130760"/>
            <a:ext cx="8229240" cy="452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marL="365760" indent="-255960" algn="just">
              <a:lnSpc>
                <a:spcPct val="100000"/>
              </a:lnSpc>
              <a:spcBef>
                <a:spcPts val="400"/>
              </a:spcBef>
              <a:buClr>
                <a:srgbClr val="a53010"/>
              </a:buClr>
              <a:buSzPct val="68000"/>
              <a:buFont typeface="Wingdings 3" charset="2"/>
              <a:buChar char=""/>
            </a:pPr>
            <a:r>
              <a:rPr b="0" lang="pl-PL" sz="1400" spc="-1" strike="noStrike">
                <a:solidFill>
                  <a:srgbClr val="000000"/>
                </a:solidFill>
                <a:latin typeface="Century Gothic"/>
              </a:rPr>
              <a:t>Podstawą świadczenia usług opiekuńczych jest decyzja administracyjna określająca: okres, wymiar godzinowy i miejsce świadczenia usług. Dzienna liczba godzin oraz liczba dni w tygodniu, w których świadczone są usługi jest określona indywidualnie, w zależności od sytuacji i potrzeb Klienta.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ole tekstowe 6"/>
          <p:cNvSpPr/>
          <p:nvPr/>
        </p:nvSpPr>
        <p:spPr>
          <a:xfrm>
            <a:off x="5364000" y="6321600"/>
            <a:ext cx="3600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Źródło: Opracowanie własne na podstawie danych GOPS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01" name="Symbol zastępczy zawartości 5"/>
          <p:cNvGraphicFramePr/>
          <p:nvPr/>
        </p:nvGraphicFramePr>
        <p:xfrm>
          <a:off x="1475640" y="2411640"/>
          <a:ext cx="7128360" cy="3909960"/>
        </p:xfrm>
        <a:graphic>
          <a:graphicData uri="http://schemas.openxmlformats.org/drawingml/2006/table">
            <a:tbl>
              <a:tblPr/>
              <a:tblGrid>
                <a:gridCol w="1573920"/>
                <a:gridCol w="3147840"/>
                <a:gridCol w="1388160"/>
                <a:gridCol w="1018080"/>
              </a:tblGrid>
              <a:tr h="271800">
                <a:tc rowSpan="2"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Lp. 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Miejscowość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1" lang="pl-PL" sz="9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osób</a:t>
                      </a:r>
                      <a:endParaRPr b="0" lang="pl-PL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380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1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2023 rok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1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2024 rok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1.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Bibice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2.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Boleń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3.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Garliczka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4.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Januszowice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5.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Dziekanowice 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6.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Bosutów 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7.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Owczary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8.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Trojanowice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9.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Węgrzce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10.</a:t>
                      </a:r>
                      <a:r>
                        <a:rPr b="1" lang="pl-PL" sz="7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      </a:t>
                      </a:r>
                      <a:endParaRPr b="0" lang="pl-PL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Zielonki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9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11.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Wola Zachariaszowska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0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2818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5000"/>
                        </a:lnSpc>
                        <a:spcAft>
                          <a:spcPts val="799"/>
                        </a:spcAft>
                      </a:pPr>
                      <a:r>
                        <a:rPr b="1" lang="pl-PL" sz="10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12.       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Pękowice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b="0" lang="pl-PL" sz="12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857160" y="621360"/>
            <a:ext cx="7406280" cy="646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Struktura wiekowa osób objętych pomocą </a:t>
            </a:r>
            <a:br>
              <a:rPr sz="2000"/>
            </a:b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w formie usług opiekuńczych w latach 2023-2024 </a:t>
            </a: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603" name="Symbol zastępczy zawartości 5"/>
          <p:cNvGraphicFramePr/>
          <p:nvPr/>
        </p:nvGraphicFramePr>
        <p:xfrm>
          <a:off x="457200" y="1481040"/>
          <a:ext cx="8218800" cy="2966400"/>
        </p:xfrm>
        <a:graphic>
          <a:graphicData uri="http://schemas.openxmlformats.org/drawingml/2006/table">
            <a:tbl>
              <a:tblPr/>
              <a:tblGrid>
                <a:gridCol w="658080"/>
                <a:gridCol w="3456360"/>
                <a:gridCol w="2057400"/>
                <a:gridCol w="204696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Lp.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Podział wiekowy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osób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l-PL" sz="1400" spc="-1" strike="noStrike">
                        <a:solidFill>
                          <a:schemeClr val="dk1"/>
                        </a:solidFill>
                        <a:latin typeface="Century Gothic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l-PL" sz="1400" spc="-1" strike="noStrike">
                        <a:solidFill>
                          <a:schemeClr val="dk1"/>
                        </a:solidFill>
                        <a:latin typeface="Century Gothic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45 + - 60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60 + - 70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70 + - 80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80 + - 90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8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5.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90 + - 100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70800">
                <a:tc gridSpan="2"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Razem :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28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32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  <p:sp>
        <p:nvSpPr>
          <p:cNvPr id="604" name="pole tekstowe 4"/>
          <p:cNvSpPr/>
          <p:nvPr/>
        </p:nvSpPr>
        <p:spPr>
          <a:xfrm>
            <a:off x="5364000" y="6321600"/>
            <a:ext cx="3600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Źródło: Opracowanie własne na podstawie danych GOPS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Liczba osób umieszczonych w Domu Pomocy Społecznej w latach 2022-2024</a:t>
            </a: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606" name="Symbol zastępczy zawartości 3"/>
          <p:cNvGraphicFramePr/>
          <p:nvPr/>
        </p:nvGraphicFramePr>
        <p:xfrm>
          <a:off x="609480" y="1930320"/>
          <a:ext cx="6347880" cy="1579680"/>
        </p:xfrm>
        <a:graphic>
          <a:graphicData uri="http://schemas.openxmlformats.org/drawingml/2006/table">
            <a:tbl>
              <a:tblPr/>
              <a:tblGrid>
                <a:gridCol w="3174120"/>
                <a:gridCol w="3174120"/>
              </a:tblGrid>
              <a:tr h="394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8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Rok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8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osób 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94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2022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23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94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2023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94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2024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8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17</a:t>
                      </a:r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  <p:sp>
        <p:nvSpPr>
          <p:cNvPr id="607" name="Prostokąt 4"/>
          <p:cNvSpPr/>
          <p:nvPr/>
        </p:nvSpPr>
        <p:spPr>
          <a:xfrm flipV="1">
            <a:off x="755640" y="4081320"/>
            <a:ext cx="3725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pl-PL" sz="1400" spc="-1" strike="noStrike">
                <a:solidFill>
                  <a:srgbClr val="90c226"/>
                </a:solidFill>
                <a:latin typeface="Century Gothic"/>
              </a:rPr>
              <a:t>. 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Prostokąt 6"/>
          <p:cNvSpPr/>
          <p:nvPr/>
        </p:nvSpPr>
        <p:spPr>
          <a:xfrm>
            <a:off x="395640" y="3873960"/>
            <a:ext cx="7272360" cy="10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pl-PL" sz="1600" spc="-1" strike="noStrike">
                <a:solidFill>
                  <a:srgbClr val="000000"/>
                </a:solidFill>
                <a:latin typeface="Century Gothic"/>
              </a:rPr>
              <a:t>Prawo do umieszczenia w DPS  przysługuje osobie wymagającej całodobowej opieki z powodu wieku, choroby lub niepełnosprawności, niemogącej samodzielnie funkcjonować  w codziennym życiu, której nie można zapewnić niezbędnej pomocy w formie usług opiekuńczych.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400" spc="-1" strike="noStrike">
                <a:solidFill>
                  <a:srgbClr val="262626"/>
                </a:solidFill>
                <a:latin typeface="Century Gothic"/>
              </a:rPr>
              <a:t>Pomoc żywnościowa w ramach Programu Fundusze Europejskie na Pomoc Żywnościową 2021-2027</a:t>
            </a:r>
            <a:endParaRPr b="0" lang="pl-PL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Celem było udzielenie wsparcia osobom doświadczającym najgłębszych form ubóstwa poprzez udostępnienie pomocy żywnościowej w formie paczek.  Pomoc realizowana była przez organizacje : Bank Żywności i  Caritas Polska.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Tut. Ośrodek wydał </a:t>
            </a: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22</a:t>
            </a: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 skierowania, dzięki którym u </a:t>
            </a: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55</a:t>
            </a: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 mieszkańców z gminy Zielonki zostało zwiększone bezpieczeństwo żywnościowe. 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1" name="Picture 2"/>
          <p:cNvSpPr/>
          <p:nvPr/>
        </p:nvSpPr>
        <p:spPr>
          <a:xfrm>
            <a:off x="6012000" y="5013000"/>
            <a:ext cx="2843280" cy="165600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2" name="Obraz 3" descr=""/>
          <p:cNvPicPr/>
          <p:nvPr/>
        </p:nvPicPr>
        <p:blipFill>
          <a:blip r:embed="rId2"/>
          <a:stretch/>
        </p:blipFill>
        <p:spPr>
          <a:xfrm>
            <a:off x="251640" y="1824480"/>
            <a:ext cx="2922480" cy="756360"/>
          </a:xfrm>
          <a:prstGeom prst="rect">
            <a:avLst/>
          </a:prstGeom>
          <a:ln w="0">
            <a:noFill/>
          </a:ln>
        </p:spPr>
      </p:pic>
      <p:pic>
        <p:nvPicPr>
          <p:cNvPr id="613" name="Obraz 4" descr=""/>
          <p:cNvPicPr/>
          <p:nvPr/>
        </p:nvPicPr>
        <p:blipFill>
          <a:blip r:embed="rId3"/>
          <a:stretch/>
        </p:blipFill>
        <p:spPr>
          <a:xfrm>
            <a:off x="7649640" y="1380600"/>
            <a:ext cx="905400" cy="104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p>
            <a:pPr indent="0">
              <a:lnSpc>
                <a:spcPct val="100000"/>
              </a:lnSpc>
              <a:buNone/>
            </a:pPr>
            <a:r>
              <a:rPr b="1" lang="pl-PL" sz="3200" spc="-1" strike="noStrike">
                <a:solidFill>
                  <a:srgbClr val="262626"/>
                </a:solidFill>
                <a:latin typeface="Century Gothic"/>
              </a:rPr>
              <a:t>Inicjatywy na rzecz osób starszych </a:t>
            </a:r>
            <a:br>
              <a:rPr sz="3200"/>
            </a:br>
            <a:r>
              <a:rPr b="1" lang="pl-PL" sz="3200" spc="-1" strike="noStrike">
                <a:solidFill>
                  <a:srgbClr val="262626"/>
                </a:solidFill>
                <a:latin typeface="Century Gothic"/>
              </a:rPr>
              <a:t>i osób z niepełnosprawnościami</a:t>
            </a:r>
            <a:endParaRPr b="0" lang="pl-PL" sz="3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1" lang="pl-PL" sz="1800" spc="-1" strike="noStrike">
                <a:solidFill>
                  <a:srgbClr val="404040"/>
                </a:solidFill>
                <a:latin typeface="Century Gothic"/>
              </a:rPr>
              <a:t>Małopolski Tele Anioł 2.0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Głównym celem projektu jest poprawa jakości życia </a:t>
            </a:r>
            <a:br>
              <a:rPr sz="1800"/>
            </a:b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i zwiększenie poczucia bezpieczeństwa osób potrzebujących wsparcia w codziennym funkcjonowaniu poprzez realizację działań na rzecz rozwoju usług opiekuńczych i sąsiedzkich w miejscu zamieszkania oraz usług wykorzystujących nowoczesne technologie informacyjno-komunikacyjne (teleopiekę i telemedycynę), które umożliwią tym osobom dłuższe i bezpieczne pozostanie w ich środowisku oraz realizacja działań </a:t>
            </a:r>
            <a:br>
              <a:rPr sz="1800"/>
            </a:b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 zakresie opieki wytchnieniowej.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17" name="Symbol zastępczy zawartości 5" descr=""/>
          <p:cNvPicPr/>
          <p:nvPr/>
        </p:nvPicPr>
        <p:blipFill>
          <a:blip r:embed="rId1"/>
          <a:stretch/>
        </p:blipFill>
        <p:spPr>
          <a:xfrm>
            <a:off x="2267640" y="66600"/>
            <a:ext cx="4680000" cy="6644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2400" spc="-1" strike="noStrike">
                <a:solidFill>
                  <a:srgbClr val="404040"/>
                </a:solidFill>
                <a:latin typeface="Century Gothic"/>
              </a:rPr>
              <a:t>22 listopada 2024 roku Wójt Gminy Zielonki Mirosław Golanko podpisał list intencyjny z Marszałkiem Województwa Małopolskiego w sprawie przystąpienia do współpracy przy realizacji projektu pn.  “Małopolski Tele-Anioł 2.0”.</a:t>
            </a:r>
            <a:endParaRPr b="0" lang="pl-PL" sz="24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44600" y="5486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Podstawa prawna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1115640" y="2160720"/>
            <a:ext cx="604836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3000"/>
          </a:bodyPr>
          <a:p>
            <a:pPr marL="334800" indent="-33480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a53010"/>
              </a:buClr>
              <a:buFont typeface="Wingdings 3" charset="2"/>
              <a:buChar char=""/>
            </a:pP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Zgodnie z art. 16a ustawy z 12 marca 2004 r. o pomocy społecznej gmina i powiat oraz samorząd województwa zobowiązani są do sporządzenia corocznie oceny zasobów pomocy społecznej w oparciu o analizę lokalnej sytuacji społeczno-demograficznej, która w szczególności winna obejmować: infrastrukturę, kadrę, organizacje pozarządowe, nakłady finansowe ponoszone na zadania pomocy społecznej oraz informacje o osobach i rodzinach korzystających </a:t>
            </a:r>
            <a:br>
              <a:rPr sz="1700"/>
            </a:b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z pomocy społecznej.</a:t>
            </a: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106920" indent="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334800" indent="-334800" algn="just">
              <a:lnSpc>
                <a:spcPct val="115000"/>
              </a:lnSpc>
              <a:spcBef>
                <a:spcPts val="1001"/>
              </a:spcBef>
              <a:spcAft>
                <a:spcPts val="601"/>
              </a:spcAft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700" spc="-1" strike="noStrike">
                <a:solidFill>
                  <a:srgbClr val="404040"/>
                </a:solidFill>
                <a:latin typeface="Century Gothic"/>
                <a:ea typeface="Calibri"/>
              </a:rPr>
              <a:t>Obowiązek sporządzania corocznej OZPS został ustawowo nałożony na gminę, powiat, samorząd województwa, jednak w sposób bezpośredni jest on realizowany przez ośrodki pomocy społecznej, powiatowe centra pomocy rodzinie i regionalne ośrodki polityki społecznej.</a:t>
            </a: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10692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21" name="Symbol zastępczy zawartości 3" descr=""/>
          <p:cNvPicPr/>
          <p:nvPr/>
        </p:nvPicPr>
        <p:blipFill>
          <a:blip r:embed="rId1"/>
          <a:stretch/>
        </p:blipFill>
        <p:spPr>
          <a:xfrm>
            <a:off x="1928880" y="624240"/>
            <a:ext cx="6420960" cy="4282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5000"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Asystent osobisty osoby niepełnosprawnej –edycja 2024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23" name="Symbol zastępczy zawartości 4" descr=""/>
          <p:cNvPicPr/>
          <p:nvPr/>
        </p:nvPicPr>
        <p:blipFill>
          <a:blip r:embed="rId1"/>
          <a:stretch/>
        </p:blipFill>
        <p:spPr>
          <a:xfrm>
            <a:off x="3492000" y="1989000"/>
            <a:ext cx="3168720" cy="454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1259640" y="404640"/>
            <a:ext cx="5256360" cy="100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Asystent osobisty osoby niepełnosprawnej –edycja 2024</a:t>
            </a: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25" name="Symbol zastępczy zawartości 4" descr=""/>
          <p:cNvPicPr/>
          <p:nvPr/>
        </p:nvPicPr>
        <p:blipFill>
          <a:blip r:embed="rId1"/>
          <a:stretch/>
        </p:blipFill>
        <p:spPr>
          <a:xfrm>
            <a:off x="4743360" y="1890000"/>
            <a:ext cx="3790440" cy="252684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36360" dir="11400479" dist="12429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dir="t" rig="sof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26" name="PlaceHolder 2"/>
          <p:cNvSpPr>
            <a:spLocks noGrp="1"/>
          </p:cNvSpPr>
          <p:nvPr>
            <p:ph/>
          </p:nvPr>
        </p:nvSpPr>
        <p:spPr>
          <a:xfrm>
            <a:off x="1942560" y="1598760"/>
            <a:ext cx="2917080" cy="4262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Do głównych zadań asystentów osobistych  należało wspieranie osób niepełnosprawnych w wykonywaniu codziennych czynności oraz w funkcjonowaniu </a:t>
            </a:r>
            <a:br>
              <a:rPr sz="1800"/>
            </a:b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 życiu społecznym.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Wsparcie uzyskało </a:t>
            </a:r>
            <a:r>
              <a:rPr b="1" lang="pl-PL" sz="1800" spc="-1" strike="noStrike">
                <a:solidFill>
                  <a:srgbClr val="404040"/>
                </a:solidFill>
                <a:latin typeface="Century Gothic"/>
              </a:rPr>
              <a:t>11</a:t>
            </a: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 </a:t>
            </a:r>
            <a:r>
              <a:rPr b="1" lang="pl-PL" sz="1800" spc="-1" strike="noStrike">
                <a:solidFill>
                  <a:srgbClr val="404040"/>
                </a:solidFill>
                <a:latin typeface="Century Gothic"/>
              </a:rPr>
              <a:t>osób</a:t>
            </a: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  z niepełnosprawnościami.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Spotkanie Wielkanocne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28" name="Symbol zastępczy zawartości 4" descr=""/>
          <p:cNvPicPr/>
          <p:nvPr/>
        </p:nvPicPr>
        <p:blipFill>
          <a:blip r:embed="rId1"/>
          <a:stretch/>
        </p:blipFill>
        <p:spPr>
          <a:xfrm>
            <a:off x="2405520" y="213372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30" name="Symbol zastępczy zawartości 3" descr=""/>
          <p:cNvPicPr/>
          <p:nvPr/>
        </p:nvPicPr>
        <p:blipFill>
          <a:blip r:embed="rId1"/>
          <a:stretch/>
        </p:blipFill>
        <p:spPr>
          <a:xfrm>
            <a:off x="2405520" y="213372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32" name="Obraz 2" descr=""/>
          <p:cNvPicPr/>
          <p:nvPr/>
        </p:nvPicPr>
        <p:blipFill>
          <a:blip r:embed="rId1"/>
          <a:stretch/>
        </p:blipFill>
        <p:spPr>
          <a:xfrm>
            <a:off x="2195640" y="1293480"/>
            <a:ext cx="6629400" cy="5061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Obraz 1" descr=""/>
          <p:cNvPicPr/>
          <p:nvPr/>
        </p:nvPicPr>
        <p:blipFill>
          <a:blip r:embed="rId1"/>
          <a:stretch/>
        </p:blipFill>
        <p:spPr>
          <a:xfrm>
            <a:off x="1763640" y="260640"/>
            <a:ext cx="7234920" cy="4824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Paczki świąteczne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/>
          </p:nvPr>
        </p:nvSpPr>
        <p:spPr>
          <a:xfrm>
            <a:off x="683640" y="2421000"/>
            <a:ext cx="6408360" cy="172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Z okazji Świąt Bożego Narodzenia GOPS przygotował dla 26 seniorów paczki z produktami żywnościowymi. Paczki wraz z życzeniami świątecznymi i opłatkiem dostarczyli pracownicy socjalni GOPS Zielonki.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636" name="Obraz 3" descr=""/>
          <p:cNvPicPr/>
          <p:nvPr/>
        </p:nvPicPr>
        <p:blipFill>
          <a:blip r:embed="rId1"/>
          <a:stretch/>
        </p:blipFill>
        <p:spPr>
          <a:xfrm>
            <a:off x="6516360" y="3429000"/>
            <a:ext cx="2226240" cy="2968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Myśliwska paczka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Myśliwi z Koła Łowieckiego „Żubr” Kraków we współpracy z Gminnym Ośrodkiem Pomocy Społecznej w  Zielonkach zorganizowali na terenie gminy akcję „Myśliwska Paczka”.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39" name="Obraz 3"/>
          <p:cNvSpPr/>
          <p:nvPr/>
        </p:nvSpPr>
        <p:spPr>
          <a:xfrm>
            <a:off x="3986280" y="3358080"/>
            <a:ext cx="4571640" cy="2571480"/>
          </a:xfrm>
          <a:prstGeom prst="ellipse">
            <a:avLst/>
          </a:prstGeom>
          <a:blipFill rotWithShape="0">
            <a:blip r:embed="rId1"/>
            <a:srcRect/>
            <a:stretch/>
          </a:blipFill>
          <a:ln cap="rnd" w="63500">
            <a:solidFill>
              <a:srgbClr val="333333"/>
            </a:solidFill>
            <a:round/>
          </a:ln>
          <a:effectLst>
            <a:outerShdw blurRad="38088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Do osób potrzebujących trafiły paczki z żywnością, środkami czystości oraz higieny osobistej, a także sprzęt AGD, m.in. kuchenka gazowa, odkurzacze, mikser oraz opiekacz.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Środki potrzebne do zakupu potrzebnych produktów zostały przekazane przez myśliwych z Koła Łowieckiego „ŻUBR” Kraków oraz środków własnych koła.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2" name="Obraz 3"/>
          <p:cNvSpPr/>
          <p:nvPr/>
        </p:nvSpPr>
        <p:spPr>
          <a:xfrm>
            <a:off x="4572000" y="4461840"/>
            <a:ext cx="4259520" cy="2395800"/>
          </a:xfrm>
          <a:prstGeom prst="ellipse">
            <a:avLst/>
          </a:prstGeom>
          <a:blipFill rotWithShape="0">
            <a:blip r:embed="rId1"/>
            <a:srcRect/>
            <a:stretch/>
          </a:blipFill>
          <a:ln cap="rnd" w="63500">
            <a:solidFill>
              <a:srgbClr val="333333"/>
            </a:solidFill>
            <a:round/>
          </a:ln>
          <a:effectLst>
            <a:outerShdw blurRad="38088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Wprowadzenie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/>
          </p:nvPr>
        </p:nvSpPr>
        <p:spPr>
          <a:xfrm>
            <a:off x="857160" y="1917000"/>
            <a:ext cx="7404120" cy="4178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11844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Ocena zasobów pomocy społecznej dla gminy Zielonki za 2024 rok została przygotowana na podstawie danych zebranych przez Gminny Ośrodek Pomocy Społecznej w Zielonkach za pośrednictwem Centralnej Aplikacji Statystycznej Ministerstwa Rodziny Pracy i Polityki Społecznej.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11844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Dane statystyczne, które zaprezentowane zostały w dokumencie Oceny Zasobów Pomocy Społecznej za 2024 r. mogą w niektórych przypadkach różnić się od danych statystycznych prezentowanych przez GOPS w innych dokumentach.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11844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Dane o sytuacji demograficznej zasobów Głównego Urzędu Statystycznego zasilone zostały automatycznie z Banku Danych Lokalnych.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44" name="Symbol zastępczy zawartości 3" descr=""/>
          <p:cNvPicPr/>
          <p:nvPr/>
        </p:nvPicPr>
        <p:blipFill>
          <a:blip r:embed="rId1"/>
          <a:stretch/>
        </p:blipFill>
        <p:spPr>
          <a:xfrm>
            <a:off x="6012000" y="1905120"/>
            <a:ext cx="283320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45" name="Obraz 4" descr=""/>
          <p:cNvPicPr/>
          <p:nvPr/>
        </p:nvPicPr>
        <p:blipFill>
          <a:blip r:embed="rId2"/>
          <a:stretch/>
        </p:blipFill>
        <p:spPr>
          <a:xfrm>
            <a:off x="971640" y="253440"/>
            <a:ext cx="4475880" cy="335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Spotkanie opłatkowe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47" name="Symbol zastępczy zawartości 3" descr=""/>
          <p:cNvPicPr/>
          <p:nvPr/>
        </p:nvPicPr>
        <p:blipFill>
          <a:blip r:embed="rId1"/>
          <a:stretch/>
        </p:blipFill>
        <p:spPr>
          <a:xfrm>
            <a:off x="2405520" y="213372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49" name="Symbol zastępczy zawartości 3" descr=""/>
          <p:cNvPicPr/>
          <p:nvPr/>
        </p:nvPicPr>
        <p:blipFill>
          <a:blip r:embed="rId1"/>
          <a:stretch/>
        </p:blipFill>
        <p:spPr>
          <a:xfrm>
            <a:off x="2405520" y="213372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51" name="Symbol zastępczy zawartości 3" descr=""/>
          <p:cNvPicPr/>
          <p:nvPr/>
        </p:nvPicPr>
        <p:blipFill>
          <a:blip r:embed="rId1"/>
          <a:stretch/>
        </p:blipFill>
        <p:spPr>
          <a:xfrm>
            <a:off x="2405520" y="213372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53" name="Symbol zastępczy zawartości 3" descr=""/>
          <p:cNvPicPr/>
          <p:nvPr/>
        </p:nvPicPr>
        <p:blipFill>
          <a:blip r:embed="rId1"/>
          <a:stretch/>
        </p:blipFill>
        <p:spPr>
          <a:xfrm>
            <a:off x="2339640" y="2061000"/>
            <a:ext cx="5666040" cy="37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683640" y="286920"/>
            <a:ext cx="8229240" cy="707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Polityka prorodzinna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55" name="pole tekstowe 10"/>
          <p:cNvSpPr/>
          <p:nvPr/>
        </p:nvSpPr>
        <p:spPr>
          <a:xfrm>
            <a:off x="457200" y="987480"/>
            <a:ext cx="7896960" cy="10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pl-PL" sz="1600" spc="-1" strike="noStrike">
                <a:solidFill>
                  <a:srgbClr val="000000"/>
                </a:solidFill>
                <a:latin typeface="Century Gothic"/>
              </a:rPr>
              <a:t>Gmina Zielonki realizowała zadania w zakresie świadczeń rodzinnych oraz zasiłku dla opiekunów, świadczeń z funduszu alimentacyjnego. Ponadto realizowała zadania wynikające z ustawy o Karcie Dużej Rodziny.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ole tekstowe 15"/>
          <p:cNvSpPr/>
          <p:nvPr/>
        </p:nvSpPr>
        <p:spPr>
          <a:xfrm>
            <a:off x="457200" y="2634120"/>
            <a:ext cx="733392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1400" spc="-1" strike="noStrike">
                <a:solidFill>
                  <a:srgbClr val="000000"/>
                </a:solidFill>
                <a:latin typeface="Century Gothic"/>
              </a:rPr>
              <a:t>Wypłacone świadczenia z zakresu polityki prorodzinnej w gminie Zielonki w roku 2024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57" name="Tabela 2"/>
          <p:cNvGraphicFramePr/>
          <p:nvPr/>
        </p:nvGraphicFramePr>
        <p:xfrm>
          <a:off x="1547640" y="3141000"/>
          <a:ext cx="6408360" cy="3459240"/>
        </p:xfrm>
        <a:graphic>
          <a:graphicData uri="http://schemas.openxmlformats.org/drawingml/2006/table">
            <a:tbl>
              <a:tblPr/>
              <a:tblGrid>
                <a:gridCol w="2135880"/>
                <a:gridCol w="2378160"/>
                <a:gridCol w="1893960"/>
              </a:tblGrid>
              <a:tr h="456480"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1" lang="pl-PL" sz="1400" spc="-1" strike="noStrike">
                          <a:solidFill>
                            <a:srgbClr val="ffffff"/>
                          </a:solidFill>
                          <a:latin typeface="Candara"/>
                          <a:ea typeface="Calibri"/>
                        </a:rPr>
                        <a:t>Nazwa świadczenia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1" lang="pl-PL" sz="1400" spc="-1" strike="noStrike">
                          <a:solidFill>
                            <a:srgbClr val="ffffff"/>
                          </a:solidFill>
                          <a:latin typeface="Candara"/>
                          <a:ea typeface="Calibri"/>
                        </a:rPr>
                        <a:t>Liczba osób / rodzin objętych wsparciem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1" lang="pl-PL" sz="1400" spc="-1" strike="noStrike">
                          <a:solidFill>
                            <a:srgbClr val="ffffff"/>
                          </a:solidFill>
                          <a:latin typeface="Candara"/>
                          <a:ea typeface="Calibri"/>
                        </a:rPr>
                        <a:t>Kwota świadczeń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0516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Zasiłek rodzinny wraz z dodatkami oraz jednorazowa zapomoga z tytułu urodzenia się dziecka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82 rodziny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257 995,59 zł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41832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Świadczenie funduszu alimentacyjnego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13 rodzin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126 750,00 zł</a:t>
                      </a: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andara"/>
                          <a:ea typeface="Calibri"/>
                        </a:rPr>
                        <a:t> 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41832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Świadczenie rodzicielskie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29 rodzin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198 099,70 zł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41832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Zasiłek dla opiekunów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1 rodzina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4340,00 zł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41832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Karta Dużej Rodziny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505 wydanych kart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601"/>
                        </a:spcAft>
                      </a:pPr>
                      <a:r>
                        <a:rPr b="0" lang="pl-PL" sz="1400" spc="-1" strike="noStrike">
                          <a:solidFill>
                            <a:srgbClr val="000000"/>
                          </a:solidFill>
                          <a:latin typeface="Candara"/>
                          <a:ea typeface="Calibri"/>
                        </a:rPr>
                        <a:t>------------------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62800" cy="114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200" spc="-1" strike="noStrike">
                <a:solidFill>
                  <a:srgbClr val="262626"/>
                </a:solidFill>
                <a:latin typeface="Century Gothic"/>
              </a:rPr>
              <a:t>Punkt Informacji i Wsparcia Rodziny </a:t>
            </a:r>
            <a:endParaRPr b="0" lang="pl-PL" sz="3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/>
          </p:nvPr>
        </p:nvSpPr>
        <p:spPr>
          <a:xfrm>
            <a:off x="451440" y="18450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Dyżur psychologa, w każdą środę w godzinach od 13.00 do 19.00.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Dyżur prawnika, w każdą środę w godzinach od 15.00 do 19.00.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Dyżur terapeutów, w każdy wtorek w godzinach od 15.00 do 19.00.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000" spc="-1" strike="noStrike">
                <a:solidFill>
                  <a:srgbClr val="404040"/>
                </a:solidFill>
                <a:latin typeface="Century Gothic"/>
              </a:rPr>
              <a:t>Dyżur psychoterapeuty, w każdy czwartek w godzinach od 13.15 do 17.15.</a:t>
            </a:r>
            <a:endParaRPr b="0" lang="pl-PL" sz="2000" spc="-1" strike="noStrike">
              <a:solidFill>
                <a:srgbClr val="404040"/>
              </a:solidFill>
              <a:latin typeface="Century Gothic"/>
            </a:endParaRPr>
          </a:p>
          <a:p>
            <a:pPr marL="370800" indent="-3708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Dyżur terapeuty uzależnień, w każdy poniedziałek w godzinach od 9.00 do 13.00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660" name="Picture 2" descr="C:\Users\Sylwia\Desktop\Ocena zasobów pomocy społecznej\image000000_01.jpg"/>
          <p:cNvPicPr/>
          <p:nvPr/>
        </p:nvPicPr>
        <p:blipFill>
          <a:blip r:embed="rId1"/>
          <a:stretch/>
        </p:blipFill>
        <p:spPr>
          <a:xfrm>
            <a:off x="3348000" y="908640"/>
            <a:ext cx="1757160" cy="2088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554616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Wspieranie rodziny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W 2024 r., w GOPS zatrudnionych było 3 asystentów rodziny. W ramach Programu „Asystent rodziny i koordynator rodzinnej pieczy zastępczej na rok 2024” wypłacony został asystentom jednorazowy dodatek do wynagrodzenia finansowany ze środków Funduszu Pracy, w pozostałym zakresie zatrudnienie ww. pracowników finansowane było ze środków własnych gminy.  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Asystenci rodziny współpracowali z 37 rodzinami, dwie z rodzin były objęte koordynacją poradnictwa zgodnie z ustawą o wsparciu kobiet w ciąży i rodzin </a:t>
            </a:r>
            <a:br>
              <a:rPr sz="1600"/>
            </a:br>
            <a:r>
              <a:rPr b="0" lang="pl-PL" sz="1600" spc="-1" strike="noStrike">
                <a:solidFill>
                  <a:srgbClr val="404040"/>
                </a:solidFill>
                <a:latin typeface="Century Gothic"/>
              </a:rPr>
              <a:t>„Za Życiem” oraz z 2 rodzinami biologicznymi, na rzecz odbudowania relacji i powrotu małoletnich dzieci z pieczy zastępczej, pod opiekę rodziców. 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3" name="Picture 2"/>
          <p:cNvSpPr/>
          <p:nvPr/>
        </p:nvSpPr>
        <p:spPr>
          <a:xfrm>
            <a:off x="5848920" y="101880"/>
            <a:ext cx="2837520" cy="1339560"/>
          </a:xfrm>
          <a:prstGeom prst="roundRect">
            <a:avLst>
              <a:gd name="adj" fmla="val 8594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018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Wspieranie rodziny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/>
          </a:bodyPr>
          <a:p>
            <a:pPr marL="329760" indent="-32976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Ponadto asystenci udzielali wsparcia rodzinom, w których występowało realne zagrożenie umieszczenia dzieci w pieczy zastępczej. </a:t>
            </a: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10512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329760" indent="-32976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Wsparcie najczęściej udzielane było rodzinom wieloproblemowym borykającym się z trudnościami opiekuńczo-wychowawczymi, problemami w prowadzeniu gospodarstwa domowego, biernymi życiowo. </a:t>
            </a: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10512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marL="329760" indent="-32976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W swojej pracy asystenci rodziny współpracowali z przedstawicielami różnych instytucji działających na rzecz poprawy warunków życiowych rodzin oraz </a:t>
            </a:r>
            <a:br>
              <a:rPr sz="1700"/>
            </a:br>
            <a:r>
              <a:rPr b="0" lang="pl-PL" sz="1700" spc="-1" strike="noStrike">
                <a:solidFill>
                  <a:srgbClr val="404040"/>
                </a:solidFill>
                <a:latin typeface="Century Gothic"/>
              </a:rPr>
              <a:t>w sytuacjach kryzysowych podejmowali działania zaradcze. Po zakończeniu współpracy z rodziną, nadal monitorowali jej funkcjonowanie przez okres kilku miesięcy. </a:t>
            </a:r>
            <a:endParaRPr b="0" lang="pl-PL" sz="17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11640" y="764640"/>
            <a:ext cx="7882920" cy="1151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Placówki wsparcia dziennego działające </a:t>
            </a:r>
            <a:br>
              <a:rPr sz="2800"/>
            </a:b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na terenie gminy Zielonki w 2024 r. </a:t>
            </a:r>
            <a:endParaRPr b="0" lang="pl-PL" sz="28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667" name="Tabela 3"/>
          <p:cNvGraphicFramePr/>
          <p:nvPr/>
        </p:nvGraphicFramePr>
        <p:xfrm>
          <a:off x="1738440" y="2372400"/>
          <a:ext cx="5667120" cy="3109680"/>
        </p:xfrm>
        <a:graphic>
          <a:graphicData uri="http://schemas.openxmlformats.org/drawingml/2006/table">
            <a:tbl>
              <a:tblPr/>
              <a:tblGrid>
                <a:gridCol w="361800"/>
                <a:gridCol w="1438200"/>
                <a:gridCol w="1438200"/>
                <a:gridCol w="1438200"/>
                <a:gridCol w="990360"/>
              </a:tblGrid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rgbClr val="ffffff"/>
                          </a:solidFill>
                          <a:latin typeface="Century Gothic"/>
                        </a:rPr>
                        <a:t>Lp.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rgbClr val="ffffff"/>
                          </a:solidFill>
                          <a:latin typeface="Century Gothic"/>
                        </a:rPr>
                        <a:t>Nazwa placówki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rgbClr val="ffffff"/>
                          </a:solidFill>
                          <a:latin typeface="Century Gothic"/>
                        </a:rPr>
                        <a:t>Podmiot prowadzący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rgbClr val="ffffff"/>
                          </a:solidFill>
                          <a:latin typeface="Century Gothic"/>
                        </a:rPr>
                        <a:t>Forma prowadzonej placówki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rgbClr val="ffffff"/>
                          </a:solidFill>
                          <a:latin typeface="Century Gothic"/>
                        </a:rPr>
                        <a:t>Liczba miejsc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1.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Placówka Wsparcia Dziennego „Miejsce rodzinne w Zielonkach”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Gminny Ośrodek Pomocy Społecznej w Zielonkach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Opiekuńcza, specjalistyczna, podwórkowa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31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2.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Świetlica Podwórkowa „Zielony Korzkiew” w Korzkwi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 rowSpan="3"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Stowarzyszenie Związek Harcerstwa Polskiego Chorągiew Krakowska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Podwórkowa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3.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Świetlica Podwórkowa „Zielonki Zielonki” w Zielonkach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Podwórkowa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4.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Świetlica Podwórkowa „Zielony Węgrzce” w Węgrzcach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pl-PL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Podwórkowa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15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5.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Placówka Wsparcia Dziennego „Aktywna Korzkiew” w Korzkwi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Fundacja Kształcenia, Wypoczynku i Rekreacji w Krakowie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Opiekuńcza, specjalistyczna, podwórkowa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30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pl-PL" sz="105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 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 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Suma: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pl-PL" sz="105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106</a:t>
                      </a:r>
                      <a:endParaRPr b="0" lang="pl-PL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</a:tbl>
          </a:graphicData>
        </a:graphic>
      </p:graphicFrame>
      <p:sp>
        <p:nvSpPr>
          <p:cNvPr id="668" name="pole tekstowe 5"/>
          <p:cNvSpPr/>
          <p:nvPr/>
        </p:nvSpPr>
        <p:spPr>
          <a:xfrm>
            <a:off x="4932000" y="6321600"/>
            <a:ext cx="4032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Źródło: Opracowanie własne na podstawie danych GOPS Zielonki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857160" y="332640"/>
            <a:ext cx="7406280" cy="163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Sytuacja demograficzna </a:t>
            </a:r>
            <a:br>
              <a:rPr sz="3600"/>
            </a:b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/>
          </p:nvPr>
        </p:nvSpPr>
        <p:spPr>
          <a:xfrm>
            <a:off x="457200" y="980640"/>
            <a:ext cx="8229240" cy="5026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45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2200" spc="-1" strike="noStrike">
              <a:solidFill>
                <a:srgbClr val="404040"/>
              </a:solidFill>
              <a:latin typeface="Century Gothic"/>
            </a:endParaRPr>
          </a:p>
          <a:p>
            <a:pPr marL="474840" indent="-474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5000" spc="-1" strike="noStrike">
                <a:solidFill>
                  <a:srgbClr val="404040"/>
                </a:solidFill>
                <a:latin typeface="Century Gothic"/>
              </a:rPr>
              <a:t>Według stanu na 31 grudnia 2024 r., liczba ludności gminy Zielonki  wyniosła 24 589 osób z czego 51,61 % stanowiły kobiety, a 48,39 % mężczyźni. </a:t>
            </a:r>
            <a:endParaRPr b="0" lang="pl-PL" sz="50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50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519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100" spc="-1" strike="noStrike">
              <a:solidFill>
                <a:srgbClr val="404040"/>
              </a:solidFill>
              <a:latin typeface="Century Gothic"/>
            </a:endParaRPr>
          </a:p>
          <a:p>
            <a:pPr marL="474840" indent="-474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i="1" lang="pl-PL" sz="3000" spc="-1" strike="noStrike">
                <a:solidFill>
                  <a:srgbClr val="404040"/>
                </a:solidFill>
                <a:latin typeface="Century Gothic"/>
              </a:rPr>
              <a:t>Źródło : Opracowanie własne na  podstawie danych USC Gminy Zielonki</a:t>
            </a:r>
            <a:endParaRPr b="0" lang="pl-PL" sz="30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graphicFrame>
        <p:nvGraphicFramePr>
          <p:cNvPr id="572" name="Wykres 6"/>
          <p:cNvGraphicFramePr/>
          <p:nvPr/>
        </p:nvGraphicFramePr>
        <p:xfrm>
          <a:off x="1835640" y="1700640"/>
          <a:ext cx="5735520" cy="35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609480" y="188640"/>
            <a:ext cx="6347520" cy="1079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200" spc="-1" strike="noStrike">
                <a:solidFill>
                  <a:srgbClr val="262626"/>
                </a:solidFill>
                <a:latin typeface="Century Gothic"/>
              </a:rPr>
              <a:t>Aktywny wypoczynek dzieci </a:t>
            </a:r>
            <a:br>
              <a:rPr sz="3200"/>
            </a:br>
            <a:r>
              <a:rPr b="1" lang="pl-PL" sz="3200" spc="-1" strike="noStrike">
                <a:solidFill>
                  <a:srgbClr val="262626"/>
                </a:solidFill>
                <a:latin typeface="Century Gothic"/>
              </a:rPr>
              <a:t>z PWD</a:t>
            </a:r>
            <a:endParaRPr b="0" lang="pl-PL" sz="32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70" name="Symbol zastępczy zawartości 6" descr=""/>
          <p:cNvPicPr/>
          <p:nvPr/>
        </p:nvPicPr>
        <p:blipFill>
          <a:blip r:embed="rId1"/>
          <a:stretch/>
        </p:blipFill>
        <p:spPr>
          <a:xfrm>
            <a:off x="629640" y="1845000"/>
            <a:ext cx="4510440" cy="3369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71" name="Symbol zastępczy zawartości 5" descr=""/>
          <p:cNvPicPr/>
          <p:nvPr/>
        </p:nvPicPr>
        <p:blipFill>
          <a:blip r:embed="rId2"/>
          <a:stretch/>
        </p:blipFill>
        <p:spPr>
          <a:xfrm>
            <a:off x="5337000" y="2820600"/>
            <a:ext cx="3400920" cy="2552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0" y="476280"/>
            <a:ext cx="634788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73" name="Obraz 1" descr=""/>
          <p:cNvPicPr/>
          <p:nvPr/>
        </p:nvPicPr>
        <p:blipFill>
          <a:blip r:embed="rId1"/>
          <a:stretch/>
        </p:blipFill>
        <p:spPr>
          <a:xfrm>
            <a:off x="755640" y="1484640"/>
            <a:ext cx="3728520" cy="4968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74" name="Obraz 2" descr=""/>
          <p:cNvPicPr/>
          <p:nvPr/>
        </p:nvPicPr>
        <p:blipFill>
          <a:blip r:embed="rId2"/>
          <a:stretch/>
        </p:blipFill>
        <p:spPr>
          <a:xfrm>
            <a:off x="4932000" y="819720"/>
            <a:ext cx="3816000" cy="2858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Projekt pn. „Idź w dobrą stronę</a:t>
            </a:r>
            <a:r>
              <a:rPr b="0" lang="pl-PL" sz="2800" spc="-1" strike="noStrike">
                <a:solidFill>
                  <a:srgbClr val="262626"/>
                </a:solidFill>
                <a:latin typeface="Century Gothic"/>
              </a:rPr>
              <a:t>”  </a:t>
            </a:r>
            <a:endParaRPr b="0" lang="pl-PL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4000"/>
          </a:bodyPr>
          <a:p>
            <a:pPr marL="348480" indent="-3484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Kolejnym wyzwaniem w 2024 r. był projekt przygotowany w ramach Programu Osłonowego „WSPIERANIE JEDNOSTEK SAMORZĄDU TERYTORIALNEGO W TWORZENIU SYSTEMU PRZECIWDZIAŁANIA PRZEMOCY W RODZINIE” - edycja 2024 uzyskał on dofinansowanie </a:t>
            </a:r>
            <a:br>
              <a:rPr sz="1800"/>
            </a:b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 kwocie 56 700 zł z Ministerstwa Rodziny, Pracy i Polityki Społecznej.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48480" indent="-3484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Projekt zakładał szereg działań związanych z profilaktyką, skierowanych do dzieci i młodzieży, rodziców, osób z niepełnosprawnościami, a także społeczności lokalnej i pracowników służb działających w obszarze przeciwdziałania przemocy domowej;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Projekt pn. „Idź w dobrą stronę</a:t>
            </a: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”  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7000"/>
          </a:bodyPr>
          <a:p>
            <a:pPr marL="345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51000" indent="-3510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Celem projektu było między innymi podniesienie świadomości społeczności lokalnej na temat zjawiska przemocy w rodzinie oraz promowanie prawidłowych wzorców zachowania wśród dzieci, młodzieży i osób dorosłych oraz wzmocnienie współpracy między instytucjami, a tym samym zmniejszenie zjawiska przemocy domowej; 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51000" indent="-35100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Opracowanie i wydruk materiałów edukacyjno- informacyjnych pn. „Hejtujesz –sam się autujesz”, warsztaty dla rodziców Pozytywna dyscyplina, organizacja warsztatów profilaktycznych dla podopiecznych Środowiskowego Domu Samopomocy w Woli Zachariaszowskiej, organizacja profilaktycznych przedstawień teatralnych w przedszkolach gminnych, pikniki rodzinne  oraz konferencja szkoleniowa – to tylko część działań zrealizowanych przez Gminny Ośrodek Pomocy Społecznej w Zielonkach.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Pikniki rodzinne </a:t>
            </a:r>
            <a:br>
              <a:rPr sz="3600"/>
            </a:b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/>
          </p:nvPr>
        </p:nvSpPr>
        <p:spPr>
          <a:xfrm>
            <a:off x="0" y="2160720"/>
            <a:ext cx="3090600" cy="576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1000"/>
          </a:bodyPr>
          <a:p>
            <a:pPr marL="337320" indent="-3373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3600" spc="-1" strike="noStrike">
                <a:solidFill>
                  <a:srgbClr val="404040"/>
                </a:solidFill>
                <a:latin typeface="Century Gothic"/>
              </a:rPr>
              <a:t> </a:t>
            </a:r>
            <a:endParaRPr b="0" lang="pl-PL" sz="36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681" name="Obraz 3" descr=""/>
          <p:cNvPicPr/>
          <p:nvPr/>
        </p:nvPicPr>
        <p:blipFill>
          <a:blip r:embed="rId1"/>
          <a:stretch/>
        </p:blipFill>
        <p:spPr>
          <a:xfrm>
            <a:off x="1763640" y="1628640"/>
            <a:ext cx="2276280" cy="3038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82" name="Obraz 4" descr=""/>
          <p:cNvPicPr/>
          <p:nvPr/>
        </p:nvPicPr>
        <p:blipFill>
          <a:blip r:embed="rId2"/>
          <a:stretch/>
        </p:blipFill>
        <p:spPr>
          <a:xfrm>
            <a:off x="4854600" y="1561320"/>
            <a:ext cx="3228480" cy="4304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946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Pikniki rodzinne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84" name="Symbol zastępczy zawartości 6" descr=""/>
          <p:cNvPicPr/>
          <p:nvPr/>
        </p:nvPicPr>
        <p:blipFill>
          <a:blip r:embed="rId1"/>
          <a:stretch/>
        </p:blipFill>
        <p:spPr>
          <a:xfrm>
            <a:off x="2403360" y="2501280"/>
            <a:ext cx="2276280" cy="3038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85" name="Symbol zastępczy zawartości 7" descr=""/>
          <p:cNvPicPr/>
          <p:nvPr/>
        </p:nvPicPr>
        <p:blipFill>
          <a:blip r:embed="rId2"/>
          <a:stretch/>
        </p:blipFill>
        <p:spPr>
          <a:xfrm>
            <a:off x="5523120" y="2136600"/>
            <a:ext cx="2824920" cy="3766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Pikniki rodzinne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87" name="Obraz 2" descr=""/>
          <p:cNvPicPr/>
          <p:nvPr/>
        </p:nvPicPr>
        <p:blipFill>
          <a:blip r:embed="rId1"/>
          <a:stretch/>
        </p:blipFill>
        <p:spPr>
          <a:xfrm>
            <a:off x="5652000" y="1772640"/>
            <a:ext cx="2276280" cy="3038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88" name="Obraz 3" descr=""/>
          <p:cNvPicPr/>
          <p:nvPr/>
        </p:nvPicPr>
        <p:blipFill>
          <a:blip r:embed="rId2"/>
          <a:stretch/>
        </p:blipFill>
        <p:spPr>
          <a:xfrm>
            <a:off x="611640" y="1268640"/>
            <a:ext cx="4083480" cy="5445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946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Warsztaty profilaktyczne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90" name="Obraz 2" descr=""/>
          <p:cNvPicPr/>
          <p:nvPr/>
        </p:nvPicPr>
        <p:blipFill>
          <a:blip r:embed="rId1"/>
          <a:stretch/>
        </p:blipFill>
        <p:spPr>
          <a:xfrm>
            <a:off x="1043640" y="1535760"/>
            <a:ext cx="2993040" cy="4108680"/>
          </a:xfrm>
          <a:prstGeom prst="rect">
            <a:avLst/>
          </a:prstGeom>
          <a:ln w="0">
            <a:noFill/>
          </a:ln>
        </p:spPr>
      </p:pic>
      <p:sp>
        <p:nvSpPr>
          <p:cNvPr id="691" name="PlaceHolder 2"/>
          <p:cNvSpPr>
            <a:spLocks noGrp="1"/>
          </p:cNvSpPr>
          <p:nvPr>
            <p:ph/>
          </p:nvPr>
        </p:nvSpPr>
        <p:spPr>
          <a:xfrm>
            <a:off x="1942560" y="2136600"/>
            <a:ext cx="3197160" cy="376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692" name="Symbol zastępczy zawartości 7" descr=""/>
          <p:cNvPicPr/>
          <p:nvPr/>
        </p:nvPicPr>
        <p:blipFill>
          <a:blip r:embed="rId2"/>
          <a:stretch/>
        </p:blipFill>
        <p:spPr>
          <a:xfrm>
            <a:off x="5337000" y="2145960"/>
            <a:ext cx="3196800" cy="374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Kalendarz profilaktyczny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Opracowano we współpracy z podopiecznymi PWD w Zielonkach kalendarz w ramach lokalnej kampanii edukacyjnej i informacyjnej  pt.  Nie toleruję przemocy! promującej działalność Zespołu Interdyscyplinarnego.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pic>
        <p:nvPicPr>
          <p:cNvPr id="696" name="Symbol zastępczy zawartości 3" descr=""/>
          <p:cNvPicPr/>
          <p:nvPr/>
        </p:nvPicPr>
        <p:blipFill>
          <a:blip r:embed="rId1"/>
          <a:stretch/>
        </p:blipFill>
        <p:spPr>
          <a:xfrm>
            <a:off x="1187640" y="1905120"/>
            <a:ext cx="2740680" cy="3777840"/>
          </a:xfrm>
          <a:prstGeom prst="rect">
            <a:avLst/>
          </a:prstGeom>
          <a:ln w="0">
            <a:noFill/>
          </a:ln>
        </p:spPr>
      </p:pic>
      <p:pic>
        <p:nvPicPr>
          <p:cNvPr id="697" name="Obraz 4" descr=""/>
          <p:cNvPicPr/>
          <p:nvPr/>
        </p:nvPicPr>
        <p:blipFill>
          <a:blip r:embed="rId2"/>
          <a:stretch/>
        </p:blipFill>
        <p:spPr>
          <a:xfrm>
            <a:off x="3780000" y="1340640"/>
            <a:ext cx="2530080" cy="3766320"/>
          </a:xfrm>
          <a:prstGeom prst="rect">
            <a:avLst/>
          </a:prstGeom>
          <a:ln w="0">
            <a:noFill/>
          </a:ln>
        </p:spPr>
      </p:pic>
      <p:pic>
        <p:nvPicPr>
          <p:cNvPr id="698" name="Obraz 5" descr=""/>
          <p:cNvPicPr/>
          <p:nvPr/>
        </p:nvPicPr>
        <p:blipFill>
          <a:blip r:embed="rId3"/>
          <a:stretch/>
        </p:blipFill>
        <p:spPr>
          <a:xfrm>
            <a:off x="6293880" y="1641960"/>
            <a:ext cx="2527200" cy="372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857160" y="692640"/>
            <a:ext cx="7406280" cy="1001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5000"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4600" spc="-1" strike="noStrike">
                <a:solidFill>
                  <a:srgbClr val="262626"/>
                </a:solidFill>
                <a:latin typeface="Century Gothic"/>
              </a:rPr>
              <a:t>Stopa bezrobocia </a:t>
            </a:r>
            <a:br>
              <a:rPr sz="3600"/>
            </a:br>
            <a:endParaRPr b="0" lang="pl-PL" sz="4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2002320" y="213300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7000"/>
          </a:bodyPr>
          <a:p>
            <a:pPr marL="340560" indent="-3405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900" spc="-1" strike="noStrike">
                <a:solidFill>
                  <a:srgbClr val="404040"/>
                </a:solidFill>
                <a:latin typeface="Century Gothic"/>
              </a:rPr>
              <a:t>Według stanu na 31 grudnia 2024 roku stopa bezrobocia w gminie Zielonki wyniosła 1,72%. </a:t>
            </a:r>
            <a:endParaRPr b="0" lang="pl-PL" sz="19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900" spc="-1" strike="noStrike">
              <a:solidFill>
                <a:srgbClr val="404040"/>
              </a:solidFill>
              <a:latin typeface="Century Gothic"/>
            </a:endParaRPr>
          </a:p>
          <a:p>
            <a:pPr marL="340560" indent="-3405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900" spc="-1" strike="noStrike">
                <a:solidFill>
                  <a:srgbClr val="404040"/>
                </a:solidFill>
                <a:latin typeface="Century Gothic"/>
              </a:rPr>
              <a:t>Liczba osób bezrobotnych zarejestrowanych w gminie Zielonki wynosiła 253 osób  w tym 53,36% stanowiły kobiety, 46,64% mężczyźni</a:t>
            </a:r>
            <a:endParaRPr b="0" lang="pl-PL" sz="19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	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300" spc="-1" strike="noStrike">
                <a:solidFill>
                  <a:srgbClr val="404040"/>
                </a:solidFill>
                <a:latin typeface="Century Gothic"/>
              </a:rPr>
              <a:t>Źródło: Opracowanie własne na podstawie danych UPPK</a:t>
            </a:r>
            <a:endParaRPr b="0" lang="pl-PL" sz="13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  <a:p>
            <a:pPr marL="10872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graphicFrame>
        <p:nvGraphicFramePr>
          <p:cNvPr id="575" name="Wykres 5"/>
          <p:cNvGraphicFramePr/>
          <p:nvPr/>
        </p:nvGraphicFramePr>
        <p:xfrm>
          <a:off x="2033280" y="2781000"/>
          <a:ext cx="5051880" cy="29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Kadra Gminnego Ośrodka Pomocy Społecznej w Zielonkach </a:t>
            </a:r>
            <a:endParaRPr b="0" lang="pl-PL" sz="28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700" name="Symbol zastępczy zawartości 3"/>
          <p:cNvGraphicFramePr/>
          <p:nvPr/>
        </p:nvGraphicFramePr>
        <p:xfrm>
          <a:off x="467640" y="2061000"/>
          <a:ext cx="8215560" cy="1151640"/>
        </p:xfrm>
        <a:graphic>
          <a:graphicData uri="http://schemas.openxmlformats.org/drawingml/2006/table">
            <a:tbl>
              <a:tblPr/>
              <a:tblGrid>
                <a:gridCol w="2453040"/>
                <a:gridCol w="2302200"/>
                <a:gridCol w="2147400"/>
                <a:gridCol w="1312560"/>
              </a:tblGrid>
              <a:tr h="439200">
                <a:tc>
                  <a:txBody>
                    <a:bodyPr lIns="23400" rIns="36000" tIns="36000" bIns="3600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Liczba pracowników 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340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lIns="23400" rIns="36000" tIns="36000" bIns="36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Łączna liczba pracowników GOPS     (stan na dzień 31 grudnia 2024 roku)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340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lIns="2340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rgbClr val="000000"/>
                          </a:solidFill>
                          <a:latin typeface="Century Gothic"/>
                          <a:ea typeface="Calibri"/>
                        </a:rPr>
                        <a:t>Liczba kadry kierowniczej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340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lIns="2340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rgbClr val="000000"/>
                          </a:solidFill>
                          <a:latin typeface="Century Gothic"/>
                          <a:ea typeface="Calibri"/>
                        </a:rPr>
                        <a:t>Liczba pracowników socjalnych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340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37240">
                <a:tc>
                  <a:txBody>
                    <a:bodyPr lIns="29160" rIns="36000" tIns="36000" bIns="3600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Ogółem w tym: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34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11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37240">
                <a:tc>
                  <a:txBody>
                    <a:bodyPr lIns="29160" rIns="36000" tIns="36000" bIns="3600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Liczba kobiet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29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8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37240">
                <a:tc>
                  <a:txBody>
                    <a:bodyPr lIns="29160" rIns="36000" tIns="36000" bIns="3600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Liczba osób z wykształceniem wyższym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31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1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29160" rIns="36000" tIns="36000" bIns="360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0" lang="pl-PL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10</a:t>
                      </a:r>
                      <a:endParaRPr b="0" lang="pl-PL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29160" marR="360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01" name="Prostokąt 4"/>
          <p:cNvSpPr/>
          <p:nvPr/>
        </p:nvSpPr>
        <p:spPr>
          <a:xfrm>
            <a:off x="395640" y="3501000"/>
            <a:ext cx="83527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09800" algn="just">
              <a:lnSpc>
                <a:spcPct val="100000"/>
              </a:lnSpc>
              <a:spcBef>
                <a:spcPts val="400"/>
              </a:spcBef>
            </a:pPr>
            <a:r>
              <a:rPr b="0" lang="pl-PL" sz="1400" spc="-1" strike="noStrike">
                <a:solidFill>
                  <a:srgbClr val="000000"/>
                </a:solidFill>
                <a:latin typeface="Century Gothic"/>
              </a:rPr>
              <a:t>W 2024 roku w Ośrodku Pomocy Społecznej zatrudnionych było 34 osoby w tym: kadra kierownicza 1 osoba, pracownicy socjalni 11 osób, pozostali pracownicy 23 osoby. 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7000"/>
          </a:bodyPr>
          <a:p>
            <a:pPr indent="0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Wyróżnienie dla pracownika Gminnego Ośrodka Pomocy Społecznej w Zielonkach</a:t>
            </a:r>
            <a:br>
              <a:rPr sz="3600"/>
            </a:b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18 listopada 2024 r. Dyrektor i pracownicy Gminnego Ośrodka Pomocy Społecznej w Zielonkach wzięli udział w  wojewódzkiej konferencji pn. „Mamy Moc Pomagania – prawda czy fałsz? Zawody pomocowe w świetle doświadczeń minionych lat i wyzwań współczesnego świata” – zorganizowanej przez Regionalny Ośrodek Polityki Społecznej w Krakowie (ROPS). Podczas Konferencji rozstrzygnięto konkurs na Małopolskiego Lidera Polityki Społecznej roku 2024.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Wśród wyróżnionych pracowników socjalnych 2024 roku znalazła się Olga Hajto starszy specjalista pracy socjalnej Gminnego Ośrodka Pomocy Społecznej w Zielonkach. Pani Olga swoje wyróżnienie odebrała z rąk I Wicewojewody Małopolskiej Elżbiety Achinger, członka Zarządu Województwa Małopolskiego Marty Malec-Lech oraz dyrektor Regionalnego Ośrodka Polityki Społecznej w Krakowie Wioletty Wilimskiej.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705" name="Obraz 3" descr=""/>
          <p:cNvPicPr/>
          <p:nvPr/>
        </p:nvPicPr>
        <p:blipFill>
          <a:blip r:embed="rId1"/>
          <a:stretch/>
        </p:blipFill>
        <p:spPr>
          <a:xfrm>
            <a:off x="5940000" y="49320"/>
            <a:ext cx="3097800" cy="2126160"/>
          </a:xfrm>
          <a:prstGeom prst="rect">
            <a:avLst/>
          </a:prstGeom>
          <a:ln w="0">
            <a:noFill/>
          </a:ln>
        </p:spPr>
      </p:pic>
      <p:pic>
        <p:nvPicPr>
          <p:cNvPr id="706" name="Obraz 5" descr=""/>
          <p:cNvPicPr/>
          <p:nvPr/>
        </p:nvPicPr>
        <p:blipFill>
          <a:blip r:embed="rId2"/>
          <a:stretch/>
        </p:blipFill>
        <p:spPr>
          <a:xfrm>
            <a:off x="1403640" y="122400"/>
            <a:ext cx="2639880" cy="19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pl-PL" sz="3600" spc="-1" strike="noStrike">
              <a:solidFill>
                <a:srgbClr val="262626"/>
              </a:solidFill>
              <a:latin typeface="Century Gothic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Zarządzeniem Wojewody Małopolskiego z 18 czerwca 2024 r. powołany został Wojewódzki Zespół do Spraw Przeciwdziałania Przemocy Domowej,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800" spc="-1" strike="noStrike">
                <a:solidFill>
                  <a:srgbClr val="404040"/>
                </a:solidFill>
                <a:latin typeface="Century Gothic"/>
              </a:rPr>
              <a:t>W ramach prac Zespołu powołane zostaną zespoły zadaniowe - przedstawiciel naszego Ośrodka będzie członkiem Zespołu mającego na celu tworzenie dokumentów programowych dla gmin i powiatów województwa Małopolskiego z zakresu przeciwdziałania przemocy domowej.    </a:t>
            </a: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1945080" y="3326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3000"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700" spc="-1" strike="noStrike">
                <a:solidFill>
                  <a:srgbClr val="262626"/>
                </a:solidFill>
                <a:latin typeface="Century Gothic"/>
              </a:rPr>
              <a:t>Inauguracja prac Zespołu Strategicznego ds. aktualizacji Regionalnego Planu rozwoju usług społecznych i deinstytucjonalizacji województwa małopolskiego</a:t>
            </a: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.</a:t>
            </a:r>
            <a:br>
              <a:rPr sz="3600"/>
            </a:b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710" name="Symbol zastępczy zawartości 3" descr=""/>
          <p:cNvPicPr/>
          <p:nvPr/>
        </p:nvPicPr>
        <p:blipFill>
          <a:blip r:embed="rId1"/>
          <a:stretch/>
        </p:blipFill>
        <p:spPr>
          <a:xfrm>
            <a:off x="2988000" y="2334600"/>
            <a:ext cx="4769280" cy="357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Skład RKE w kadencji </a:t>
            </a:r>
            <a:br>
              <a:rPr sz="3600"/>
            </a:b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2023-2028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3000"/>
          </a:bodyPr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Decyzją Centralnej Komisji Egzaminacyjnej do spraw stopni specjalizacji zawodowej pracowników socjalnych działająca przy Ministerstwie Rodziny i Polityki Społecznej z terenu Województwa Małopolskiego na okres 5-letniej kadencji powołani zostali nowi Członkowie Regionalnej Komisji Egzaminacyjnej do spraw stopni specjalizacji zawodowej pracowników socjalnych.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Wioletta Wilimska (Dyrektor Regionalnego Ośrodka Polityki Społecznej w Krakowie) –wybrana na  Przewodniczącą RKE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Magdalena Rajska (Dyrektor Gminny Ośrodek Pomocy Społecznej w Zielonkach) – wskazna na Zastępcę Przewodniczącej RKE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dr hab. Hubert Kaszyński prof. UJ (Uniwersytet Jagielloński, Instytut Socjologii)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dr hab. Marek Klimek prof. UP (Uniwersytet Pedagogiczny w Krakowie, Instytut Spraw Społecznych i Zdrowia Publicznego,)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marL="345600" indent="-345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2100" spc="-1" strike="noStrike">
                <a:solidFill>
                  <a:srgbClr val="404040"/>
                </a:solidFill>
                <a:latin typeface="Century Gothic"/>
              </a:rPr>
              <a:t>Norbert Paprota (Dyrektor Miejskiego Ośrodek Pomocy Społecznej w Bochni) </a:t>
            </a:r>
            <a:endParaRPr b="0" lang="pl-PL" sz="21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946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Wnioski końcowe 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/>
          </p:nvPr>
        </p:nvSpPr>
        <p:spPr>
          <a:xfrm>
            <a:off x="1942560" y="2133720"/>
            <a:ext cx="659160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Dane z Oceny umożliwiają analizowanie i monitorowanie występowania problemów społecznych oraz planowanie działań aktywizujących jednostki samorządu terytorialnego w obszarze usług społecznych. Zawarte w niej informacje są materiałem poglądowym mającym ułatwić władzom gminy podejmowanie decyzji związanych z planowaniem budżetu w zakresie polityki społecznej w kolejnym roku i stały się podstawą do sformułowania poniższych wniosków i rekomendacji. 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2da2bf"/>
              </a:buClr>
              <a:buFont typeface="Wingdings 3" charset="2"/>
              <a:buChar char=""/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Rok 2025 będzie dla Gminnego Ośrodka Pomocy Społecznej w Zielonkach kontynuacją realizowanych działań wynikających z ustaw nakładających zadania na Ośrodek.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10980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2da2bf"/>
              </a:buClr>
              <a:buFont typeface="Wingdings 3" charset="2"/>
              <a:buChar char=""/>
              <a:tabLst>
                <a:tab algn="l" pos="0"/>
              </a:tabLst>
            </a:pPr>
            <a:r>
              <a:rPr b="0" lang="pl-PL" sz="1400" spc="-1" strike="noStrike">
                <a:solidFill>
                  <a:srgbClr val="404040"/>
                </a:solidFill>
                <a:latin typeface="Century Gothic"/>
              </a:rPr>
              <a:t>Dodatkowo podejmowane będą inicjatywy w zakresie rozwiązywania problemów społecznych, które są niezbędne, aby instytucje pomocy społecznej były skuteczne i efektywne.</a:t>
            </a: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	</a:t>
            </a: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	</a:t>
            </a: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	</a:t>
            </a: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	</a:t>
            </a:r>
            <a:r>
              <a:rPr b="0" lang="pl-PL" sz="3600" spc="-1" strike="noStrike">
                <a:solidFill>
                  <a:srgbClr val="262626"/>
                </a:solidFill>
                <a:latin typeface="Century Gothic"/>
              </a:rPr>
              <a:t>	</a:t>
            </a: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Rekomendacje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749703109"/>
              </p:ext>
            </p:extLst>
          </p:nvPr>
        </p:nvGraphicFramePr>
        <p:xfrm>
          <a:off x="457200" y="1481040"/>
          <a:ext cx="8146800" cy="4525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802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Rekomendacje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86428157"/>
              </p:ext>
            </p:extLst>
          </p:nvPr>
        </p:nvGraphicFramePr>
        <p:xfrm>
          <a:off x="1943280" y="2133720"/>
          <a:ext cx="6590880" cy="37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802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3600" spc="-1" strike="noStrike">
                <a:solidFill>
                  <a:srgbClr val="262626"/>
                </a:solidFill>
                <a:latin typeface="Century Gothic"/>
              </a:rPr>
              <a:t>Rekomendacje</a:t>
            </a:r>
            <a:endParaRPr b="0" lang="pl-PL" sz="36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437159672"/>
              </p:ext>
            </p:extLst>
          </p:nvPr>
        </p:nvGraphicFramePr>
        <p:xfrm>
          <a:off x="1943280" y="2133720"/>
          <a:ext cx="6590880" cy="37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857160" y="609480"/>
            <a:ext cx="7406280" cy="730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35000"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4400" spc="-1" strike="noStrike">
                <a:solidFill>
                  <a:srgbClr val="262626"/>
                </a:solidFill>
                <a:latin typeface="Century Gothic"/>
              </a:rPr>
              <a:t>Infrastruktura społeczna </a:t>
            </a:r>
            <a:br>
              <a:rPr sz="4400"/>
            </a:br>
            <a:r>
              <a:rPr b="1" lang="pl-PL" sz="4400" spc="-1" strike="noStrike">
                <a:solidFill>
                  <a:srgbClr val="262626"/>
                </a:solidFill>
                <a:latin typeface="Century Gothic"/>
              </a:rPr>
              <a:t> </a:t>
            </a:r>
            <a:br>
              <a:rPr sz="3600"/>
            </a:br>
            <a:endParaRPr b="0" lang="pl-PL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/>
          </p:nvPr>
        </p:nvSpPr>
        <p:spPr>
          <a:xfrm>
            <a:off x="457200" y="1124640"/>
            <a:ext cx="8229240" cy="4882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8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marL="344880" indent="-3448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i="1" lang="pl-PL" sz="1600" spc="-1" strike="noStrike">
                <a:solidFill>
                  <a:srgbClr val="404040"/>
                </a:solidFill>
                <a:latin typeface="Century Gothic"/>
              </a:rPr>
              <a:t>Stan zasobów mieszkaniowych w latach 2022 -  2024</a:t>
            </a: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6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pl-PL" sz="14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0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0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1000" spc="-1" strike="noStrike">
              <a:solidFill>
                <a:srgbClr val="404040"/>
              </a:solidFill>
              <a:latin typeface="Century Gothic"/>
            </a:endParaRPr>
          </a:p>
          <a:p>
            <a:pPr marL="11016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200" spc="-1" strike="noStrike">
                <a:solidFill>
                  <a:srgbClr val="404040"/>
                </a:solidFill>
                <a:latin typeface="Century Gothic"/>
              </a:rPr>
              <a:t>Źródło: opracowanie na podstawie danych OZPS</a:t>
            </a:r>
            <a:endParaRPr b="0" lang="pl-PL" sz="1200" spc="-1" strike="noStrike">
              <a:solidFill>
                <a:srgbClr val="404040"/>
              </a:solidFill>
              <a:latin typeface="Century Gothic"/>
            </a:endParaRPr>
          </a:p>
        </p:txBody>
      </p:sp>
      <p:graphicFrame>
        <p:nvGraphicFramePr>
          <p:cNvPr id="578" name="Tabela 8"/>
          <p:cNvGraphicFramePr/>
          <p:nvPr/>
        </p:nvGraphicFramePr>
        <p:xfrm>
          <a:off x="1331640" y="1679760"/>
          <a:ext cx="6095520" cy="3386880"/>
        </p:xfrm>
        <a:graphic>
          <a:graphicData uri="http://schemas.openxmlformats.org/drawingml/2006/table">
            <a:tbl>
              <a:tblPr/>
              <a:tblGrid>
                <a:gridCol w="2736000"/>
                <a:gridCol w="1080000"/>
                <a:gridCol w="1152000"/>
                <a:gridCol w="1127160"/>
              </a:tblGrid>
              <a:tr h="471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Wyszczególnienie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2520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Rok 2022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2520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</a:t>
                      </a: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Rok 2023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2520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Rok 2024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2520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570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Liczba mieszkań komunalnych w zasobie gminy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35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35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35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721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Liczba wniosków złożonych na mieszkanie komunalne z zasobów gminy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</a:tr>
              <a:tr h="3009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Liczba mieszkań socjalnych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13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12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13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5108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Liczba oczekujących na mieszkanie socjalne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5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6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noFill/>
                  </a:tcPr>
                </a:tc>
              </a:tr>
              <a:tr h="570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Liczba wyroków eksmisyjnych bez wskazania lokalu socjalnego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a53010"/>
                      </a:solidFill>
                      <a:prstDash val="solid"/>
                    </a:lnL>
                    <a:lnR w="12240">
                      <a:solidFill>
                        <a:srgbClr val="a53010"/>
                      </a:solidFill>
                      <a:prstDash val="solid"/>
                    </a:lnR>
                    <a:lnT w="12240">
                      <a:solidFill>
                        <a:srgbClr val="a53010"/>
                      </a:solidFill>
                      <a:prstDash val="solid"/>
                    </a:lnT>
                    <a:lnB w="12240">
                      <a:solidFill>
                        <a:srgbClr val="a5301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Picture 2" descr=""/>
          <p:cNvPicPr/>
          <p:nvPr/>
        </p:nvPicPr>
        <p:blipFill>
          <a:blip r:embed="rId1"/>
          <a:stretch/>
        </p:blipFill>
        <p:spPr>
          <a:xfrm>
            <a:off x="6886440" y="188640"/>
            <a:ext cx="1789920" cy="166104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9" name="pole tekstowe 3"/>
          <p:cNvSpPr/>
          <p:nvPr/>
        </p:nvSpPr>
        <p:spPr>
          <a:xfrm>
            <a:off x="969840" y="1659600"/>
            <a:ext cx="5905800" cy="460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entury Gothic"/>
              </a:rPr>
              <a:t>	</a:t>
            </a:r>
            <a:r>
              <a:rPr b="1" lang="pl-PL" sz="2800" spc="-1" strike="noStrike">
                <a:solidFill>
                  <a:schemeClr val="accent1"/>
                </a:solidFill>
                <a:latin typeface="Century Gothic"/>
              </a:rPr>
              <a:t>Dziękuję</a:t>
            </a:r>
            <a:r>
              <a:rPr b="1" lang="pl-PL" sz="28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pl-PL" sz="2800" spc="-1" strike="noStrike">
                <a:solidFill>
                  <a:schemeClr val="accent1"/>
                </a:solidFill>
                <a:latin typeface="Century Gothic"/>
              </a:rPr>
              <a:t>za</a:t>
            </a:r>
            <a:r>
              <a:rPr b="1" lang="pl-PL" sz="28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pl-PL" sz="2800" spc="-1" strike="noStrike">
                <a:solidFill>
                  <a:schemeClr val="accent1"/>
                </a:solidFill>
                <a:latin typeface="Century Gothic"/>
              </a:rPr>
              <a:t>uwagę</a:t>
            </a:r>
            <a:r>
              <a:rPr b="1" lang="pl-PL" sz="2800" spc="-1" strike="noStrike">
                <a:solidFill>
                  <a:srgbClr val="000000"/>
                </a:solidFill>
                <a:latin typeface="Century Gothic"/>
              </a:rPr>
              <a:t> 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pl-PL" sz="2000" spc="-1" strike="noStrike">
                <a:solidFill>
                  <a:schemeClr val="accent1"/>
                </a:solidFill>
                <a:latin typeface="Century Gothic"/>
              </a:rPr>
              <a:t>Magdalena Rajska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pl-PL" sz="2000" spc="-1" strike="noStrike">
                <a:solidFill>
                  <a:schemeClr val="accent1"/>
                </a:solidFill>
                <a:latin typeface="Century Gothic"/>
              </a:rPr>
              <a:t>Dane opracowali pracownicy GOPS </a:t>
            </a:r>
            <a:br>
              <a:rPr sz="2000"/>
            </a:br>
            <a:r>
              <a:rPr b="1" lang="pl-PL" sz="2000" spc="-1" strike="noStrike">
                <a:solidFill>
                  <a:schemeClr val="accent1"/>
                </a:solidFill>
                <a:latin typeface="Century Gothic"/>
              </a:rPr>
              <a:t>w Zielonkach 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chemeClr val="accent1"/>
                </a:solidFill>
                <a:latin typeface="Century Gothic"/>
              </a:rPr>
              <a:t>tel. 12 627 33 00 adres e-mail: sekretariat@gops-zielonki.pl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chemeClr val="accent1"/>
                </a:solidFill>
                <a:latin typeface="Century Gothic"/>
              </a:rPr>
              <a:t>       </a:t>
            </a:r>
            <a:r>
              <a:rPr b="1" lang="pl-PL" sz="1800" spc="-1" strike="noStrike">
                <a:solidFill>
                  <a:schemeClr val="accent1"/>
                </a:solidFill>
                <a:latin typeface="Century Gothic"/>
              </a:rPr>
              <a:t>elektroniczna skrzynka podawcza e-PUAP:   /gopszielonki/skrytkaESP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chemeClr val="accent1"/>
                </a:solidFill>
                <a:latin typeface="Century Gothic"/>
              </a:rPr>
              <a:t>               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chemeClr val="accent1"/>
                </a:solidFill>
                <a:latin typeface="Century Gothic"/>
              </a:rPr>
              <a:t>Adres do e-Doręczeń: AE:PL-36211-13635-IJBRJ-31</a:t>
            </a:r>
            <a:r>
              <a:rPr b="1" lang="pl-PL" sz="1400" spc="-1" strike="noStrike">
                <a:solidFill>
                  <a:srgbClr val="c00000"/>
                </a:solidFill>
                <a:latin typeface="Century Gothic"/>
              </a:rPr>
              <a:t> 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857160" y="609480"/>
            <a:ext cx="7406280" cy="871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Liczba rodzin i osób korzystających </a:t>
            </a:r>
            <a:br>
              <a:rPr sz="2800"/>
            </a:br>
            <a:r>
              <a:rPr b="1" lang="pl-PL" sz="2800" spc="-1" strike="noStrike">
                <a:solidFill>
                  <a:srgbClr val="262626"/>
                </a:solidFill>
                <a:latin typeface="Century Gothic"/>
              </a:rPr>
              <a:t>z pomocy społecznej w 2024 r.</a:t>
            </a:r>
            <a:br>
              <a:rPr sz="2800"/>
            </a:br>
            <a:endParaRPr b="0" lang="pl-PL" sz="28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80" name="Symbol zastępczy zawartości 3"/>
          <p:cNvGraphicFramePr/>
          <p:nvPr/>
        </p:nvGraphicFramePr>
        <p:xfrm>
          <a:off x="457200" y="1481040"/>
          <a:ext cx="4937400" cy="1603800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</a:tblGrid>
              <a:tr h="432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Rok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rodzin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osób w rodzinach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2022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470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1106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484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1134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2024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491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1156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1" name="Wykres 10"/>
          <p:cNvGraphicFramePr/>
          <p:nvPr/>
        </p:nvGraphicFramePr>
        <p:xfrm>
          <a:off x="2699640" y="3213000"/>
          <a:ext cx="5751360" cy="322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82" name="pole tekstowe 11"/>
          <p:cNvSpPr/>
          <p:nvPr/>
        </p:nvSpPr>
        <p:spPr>
          <a:xfrm>
            <a:off x="251640" y="5301360"/>
            <a:ext cx="662436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pl-PL" sz="1200" spc="-1" strike="noStrike">
                <a:solidFill>
                  <a:schemeClr val="accent2"/>
                </a:solidFill>
                <a:latin typeface="Century Gothic"/>
              </a:rPr>
              <a:t>Źródło: Opracowanie własne 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pl-PL" sz="1200" spc="-1" strike="noStrike">
                <a:solidFill>
                  <a:schemeClr val="accent2"/>
                </a:solidFill>
                <a:latin typeface="Century Gothic"/>
              </a:rPr>
              <a:t>na podstawie danych OZPS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Liczba  osób, którym zrealizowano świadczenia pieniężne i niepieniężne </a:t>
            </a:r>
            <a:br>
              <a:rPr sz="2000"/>
            </a:br>
            <a:r>
              <a:rPr b="1" lang="pl-PL" sz="2000" spc="-1" strike="noStrike">
                <a:solidFill>
                  <a:srgbClr val="262626"/>
                </a:solidFill>
                <a:latin typeface="Century Gothic"/>
              </a:rPr>
              <a:t>z pomocy społecznej w 2024 roku </a:t>
            </a:r>
            <a:br>
              <a:rPr sz="2000"/>
            </a:br>
            <a:endParaRPr b="0" lang="pl-PL" sz="20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84" name="Wykres 4"/>
          <p:cNvGraphicFramePr/>
          <p:nvPr/>
        </p:nvGraphicFramePr>
        <p:xfrm>
          <a:off x="1259640" y="1436760"/>
          <a:ext cx="6912360" cy="45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1945080" y="624240"/>
            <a:ext cx="658872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pl-PL" sz="2400" spc="-1" strike="noStrike">
                <a:solidFill>
                  <a:srgbClr val="262626"/>
                </a:solidFill>
                <a:latin typeface="Century Gothic"/>
              </a:rPr>
              <a:t>Realizacja programu ”Posiłek w szkole </a:t>
            </a:r>
            <a:br>
              <a:rPr sz="2400"/>
            </a:br>
            <a:r>
              <a:rPr b="1" lang="pl-PL" sz="2400" spc="-1" strike="noStrike">
                <a:solidFill>
                  <a:srgbClr val="262626"/>
                </a:solidFill>
                <a:latin typeface="Century Gothic"/>
              </a:rPr>
              <a:t>i w domu” w 2024 roku</a:t>
            </a:r>
            <a:endParaRPr b="0" lang="pl-PL" sz="24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586" name="Symbol zastępczy zawartości 7"/>
          <p:cNvGraphicFramePr/>
          <p:nvPr/>
        </p:nvGraphicFramePr>
        <p:xfrm>
          <a:off x="827640" y="2205000"/>
          <a:ext cx="6840360" cy="2271600"/>
        </p:xfrm>
        <a:graphic>
          <a:graphicData uri="http://schemas.openxmlformats.org/drawingml/2006/table">
            <a:tbl>
              <a:tblPr/>
              <a:tblGrid>
                <a:gridCol w="2622600"/>
                <a:gridCol w="2051640"/>
                <a:gridCol w="2165760"/>
              </a:tblGrid>
              <a:tr h="1868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Rodzaj Świadczenia 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osób którym przyznano decyzją świadczenie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Liczba świadczeń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456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Program „Posiłek w szkole i w domu” w tym: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133*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799"/>
                        </a:spcAft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5.793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29736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posiłek dla dzieci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  <a:ea typeface="SimSun"/>
                        </a:rPr>
                        <a:t>36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799"/>
                        </a:spcAft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3.649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  <a:tr h="456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posiłek dla pozostałych osób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10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799"/>
                        </a:spcAft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1.711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0cdcc"/>
                    </a:solidFill>
                  </a:tcPr>
                </a:tc>
              </a:tr>
              <a:tr h="456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pl-PL" sz="1400" spc="-1" strike="noStrike">
                          <a:solidFill>
                            <a:schemeClr val="lt1"/>
                          </a:solidFill>
                          <a:latin typeface="Century Gothic"/>
                        </a:rPr>
                        <a:t>zasiłek celowy na zakup żywności  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  <a:ea typeface="SimSun"/>
                        </a:rPr>
                        <a:t>107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799"/>
                        </a:spcAft>
                        <a:tabLst>
                          <a:tab algn="l" pos="0"/>
                        </a:tabLst>
                      </a:pPr>
                      <a:r>
                        <a:rPr b="0" lang="pl-PL" sz="1400" spc="-1" strike="noStrike">
                          <a:solidFill>
                            <a:schemeClr val="dk1"/>
                          </a:solidFill>
                          <a:latin typeface="Century Gothic"/>
                        </a:rPr>
                        <a:t>433</a:t>
                      </a:r>
                      <a:endParaRPr b="0" lang="pl-PL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0e7e7"/>
                    </a:solidFill>
                  </a:tcPr>
                </a:tc>
              </a:tr>
            </a:tbl>
          </a:graphicData>
        </a:graphic>
      </p:graphicFrame>
      <p:sp>
        <p:nvSpPr>
          <p:cNvPr id="587" name="pole tekstowe 9"/>
          <p:cNvSpPr/>
          <p:nvPr/>
        </p:nvSpPr>
        <p:spPr>
          <a:xfrm>
            <a:off x="899640" y="5445360"/>
            <a:ext cx="71283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Rzeczywista liczba osób (osoba, która korzysta z pomocy w ramach programu liczona jest tylko jeden raz).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1000" spc="-1" strike="noStrike">
                <a:solidFill>
                  <a:srgbClr val="000000"/>
                </a:solidFill>
                <a:latin typeface="Century Gothic"/>
              </a:rPr>
              <a:t>Źródło: dane ze sprawozdania z realizacji programu „Posiłek w szkole i w domu” za 2024 r. 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Smuga">
  <a:themeElements>
    <a:clrScheme name="Smuga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2978</TotalTime>
  <Application>LibreOffice/7.5.0.3$Windows_X86_64 LibreOffice_project/c21113d003cd3efa8c53188764377a8272d9d6de</Application>
  <AppVersion>15.0000</AppVersion>
  <Words>2822</Words>
  <Paragraphs>514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2020-05-22T10:11:15Z</dcterms:created>
  <dc:creator>Sylwia</dc:creator>
  <dc:description/>
  <dc:language>pl-PL</dc:language>
  <cp:lastModifiedBy>Magdalena</cp:lastModifiedBy>
  <cp:lastPrinted>2025-05-28T08:18:33Z</cp:lastPrinted>
  <dcterms:modified xsi:type="dcterms:W3CDTF">2025-05-29T06:32:46Z</dcterms:modified>
  <cp:revision>353</cp:revision>
  <dc:subject/>
  <dc:title>Ocena zasobów pomocy społecznej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Pokaz na ekranie (4:3)</vt:lpwstr>
  </property>
  <property fmtid="{D5CDD505-2E9C-101B-9397-08002B2CF9AE}" pid="4" name="Slides">
    <vt:i4>60</vt:i4>
  </property>
</Properties>
</file>