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847" r:id="rId2"/>
  </p:sldMasterIdLst>
  <p:notesMasterIdLst>
    <p:notesMasterId r:id="rId14"/>
  </p:notesMasterIdLst>
  <p:sldIdLst>
    <p:sldId id="473" r:id="rId3"/>
    <p:sldId id="563" r:id="rId4"/>
    <p:sldId id="474" r:id="rId5"/>
    <p:sldId id="565" r:id="rId6"/>
    <p:sldId id="566" r:id="rId7"/>
    <p:sldId id="536" r:id="rId8"/>
    <p:sldId id="561" r:id="rId9"/>
    <p:sldId id="555" r:id="rId10"/>
    <p:sldId id="567" r:id="rId11"/>
    <p:sldId id="552" r:id="rId12"/>
    <p:sldId id="407" r:id="rId13"/>
  </p:sldIdLst>
  <p:sldSz cx="9144000" cy="6858000" type="screen4x3"/>
  <p:notesSz cx="6858000" cy="98726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3318D2"/>
    <a:srgbClr val="000000"/>
    <a:srgbClr val="00FF00"/>
    <a:srgbClr val="FFFF99"/>
    <a:srgbClr val="B2B2B2"/>
    <a:srgbClr val="B38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74" autoAdjust="0"/>
    <p:restoredTop sz="95396" autoAdjust="0"/>
  </p:normalViewPr>
  <p:slideViewPr>
    <p:cSldViewPr>
      <p:cViewPr varScale="1">
        <p:scale>
          <a:sx n="108" d="100"/>
          <a:sy n="108" d="100"/>
        </p:scale>
        <p:origin x="-162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2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Arkusz1!$A$2:$A$7</c:f>
              <c:strCache>
                <c:ptCount val="6"/>
                <c:pt idx="0">
                  <c:v>Wszczęto postępowań </c:v>
                </c:pt>
                <c:pt idx="1">
                  <c:v>gm. Zielonki</c:v>
                </c:pt>
                <c:pt idx="2">
                  <c:v>Stwierdzono czynów</c:v>
                </c:pt>
                <c:pt idx="3">
                  <c:v>gm. Zielonki</c:v>
                </c:pt>
                <c:pt idx="4">
                  <c:v>wykryto sprawców</c:v>
                </c:pt>
                <c:pt idx="5">
                  <c:v>gm.Zielonki</c:v>
                </c:pt>
              </c:strCache>
            </c:strRef>
          </c:cat>
          <c:val>
            <c:numRef>
              <c:f>Arkusz1!$B$2:$B$7</c:f>
              <c:numCache>
                <c:formatCode>General</c:formatCode>
                <c:ptCount val="6"/>
                <c:pt idx="0">
                  <c:v>436</c:v>
                </c:pt>
                <c:pt idx="1">
                  <c:v>218</c:v>
                </c:pt>
                <c:pt idx="2">
                  <c:v>286</c:v>
                </c:pt>
                <c:pt idx="3">
                  <c:v>119</c:v>
                </c:pt>
                <c:pt idx="4">
                  <c:v>89</c:v>
                </c:pt>
                <c:pt idx="5">
                  <c:v>35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Arkusz1!$A$2:$A$7</c:f>
              <c:strCache>
                <c:ptCount val="6"/>
                <c:pt idx="0">
                  <c:v>Wszczęto postępowań </c:v>
                </c:pt>
                <c:pt idx="1">
                  <c:v>gm. Zielonki</c:v>
                </c:pt>
                <c:pt idx="2">
                  <c:v>Stwierdzono czynów</c:v>
                </c:pt>
                <c:pt idx="3">
                  <c:v>gm. Zielonki</c:v>
                </c:pt>
                <c:pt idx="4">
                  <c:v>wykryto sprawców</c:v>
                </c:pt>
                <c:pt idx="5">
                  <c:v>gm.Zielonki</c:v>
                </c:pt>
              </c:strCache>
            </c:strRef>
          </c:cat>
          <c:val>
            <c:numRef>
              <c:f>Arkusz1!$C$2:$C$7</c:f>
              <c:numCache>
                <c:formatCode>General</c:formatCode>
                <c:ptCount val="6"/>
                <c:pt idx="0">
                  <c:v>516</c:v>
                </c:pt>
                <c:pt idx="1">
                  <c:v>203</c:v>
                </c:pt>
                <c:pt idx="2">
                  <c:v>383</c:v>
                </c:pt>
                <c:pt idx="3">
                  <c:v>109</c:v>
                </c:pt>
                <c:pt idx="4">
                  <c:v>100</c:v>
                </c:pt>
                <c:pt idx="5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061696"/>
        <c:axId val="140071680"/>
        <c:axId val="0"/>
      </c:bar3DChart>
      <c:catAx>
        <c:axId val="140061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0071680"/>
        <c:crosses val="autoZero"/>
        <c:auto val="1"/>
        <c:lblAlgn val="ctr"/>
        <c:lblOffset val="100"/>
        <c:noMultiLvlLbl val="0"/>
      </c:catAx>
      <c:valAx>
        <c:axId val="140071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061696"/>
        <c:crosses val="autoZero"/>
        <c:crossBetween val="between"/>
      </c:valAx>
    </c:plotArea>
    <c:legend>
      <c:legendPos val="r"/>
      <c:layout/>
      <c:overlay val="0"/>
      <c:spPr>
        <a:ln>
          <a:solidFill>
            <a:srgbClr val="3318D2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459891944779246E-2"/>
          <c:y val="0.1106386988747282"/>
          <c:w val="0.91905805918132633"/>
          <c:h val="0.758120941490519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Arkusz1!$A$2:$A$12</c:f>
              <c:strCache>
                <c:ptCount val="11"/>
                <c:pt idx="0">
                  <c:v>ogółem</c:v>
                </c:pt>
                <c:pt idx="1">
                  <c:v>kradzież</c:v>
                </c:pt>
                <c:pt idx="2">
                  <c:v>kradzież z włamaniem</c:v>
                </c:pt>
                <c:pt idx="3">
                  <c:v>rozbój</c:v>
                </c:pt>
                <c:pt idx="4">
                  <c:v>uszczerbek na zdrowiu</c:v>
                </c:pt>
                <c:pt idx="5">
                  <c:v>bójka pobicie</c:v>
                </c:pt>
                <c:pt idx="6">
                  <c:v>uszkodzienie mienia</c:v>
                </c:pt>
                <c:pt idx="7">
                  <c:v>oszustwo</c:v>
                </c:pt>
                <c:pt idx="8">
                  <c:v>falszerstwo dokumentów</c:v>
                </c:pt>
                <c:pt idx="9">
                  <c:v>znęcanie się nad rodziną</c:v>
                </c:pt>
                <c:pt idx="10">
                  <c:v>inne</c:v>
                </c:pt>
              </c:strCache>
            </c:strRef>
          </c:cat>
          <c:val>
            <c:numRef>
              <c:f>Arkusz1!$B$2:$B$12</c:f>
              <c:numCache>
                <c:formatCode>General</c:formatCode>
                <c:ptCount val="11"/>
                <c:pt idx="0">
                  <c:v>203</c:v>
                </c:pt>
                <c:pt idx="1">
                  <c:v>14</c:v>
                </c:pt>
                <c:pt idx="2">
                  <c:v>12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10</c:v>
                </c:pt>
                <c:pt idx="7">
                  <c:v>41</c:v>
                </c:pt>
                <c:pt idx="8">
                  <c:v>4</c:v>
                </c:pt>
                <c:pt idx="9">
                  <c:v>7</c:v>
                </c:pt>
                <c:pt idx="10">
                  <c:v>104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3318D2"/>
            </a:solidFill>
            <a:ln>
              <a:solidFill>
                <a:schemeClr val="tx2">
                  <a:lumMod val="5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Arkusz1!$A$2:$A$12</c:f>
              <c:strCache>
                <c:ptCount val="11"/>
                <c:pt idx="0">
                  <c:v>ogółem</c:v>
                </c:pt>
                <c:pt idx="1">
                  <c:v>kradzież</c:v>
                </c:pt>
                <c:pt idx="2">
                  <c:v>kradzież z włamaniem</c:v>
                </c:pt>
                <c:pt idx="3">
                  <c:v>rozbój</c:v>
                </c:pt>
                <c:pt idx="4">
                  <c:v>uszczerbek na zdrowiu</c:v>
                </c:pt>
                <c:pt idx="5">
                  <c:v>bójka pobicie</c:v>
                </c:pt>
                <c:pt idx="6">
                  <c:v>uszkodzienie mienia</c:v>
                </c:pt>
                <c:pt idx="7">
                  <c:v>oszustwo</c:v>
                </c:pt>
                <c:pt idx="8">
                  <c:v>falszerstwo dokumentów</c:v>
                </c:pt>
                <c:pt idx="9">
                  <c:v>znęcanie się nad rodziną</c:v>
                </c:pt>
                <c:pt idx="10">
                  <c:v>inne</c:v>
                </c:pt>
              </c:strCache>
            </c:strRef>
          </c:cat>
          <c:val>
            <c:numRef>
              <c:f>Arkusz1!$C$2:$C$12</c:f>
              <c:numCache>
                <c:formatCode>General</c:formatCode>
                <c:ptCount val="11"/>
                <c:pt idx="0">
                  <c:v>218</c:v>
                </c:pt>
                <c:pt idx="1">
                  <c:v>20</c:v>
                </c:pt>
                <c:pt idx="2">
                  <c:v>6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6</c:v>
                </c:pt>
                <c:pt idx="7">
                  <c:v>50</c:v>
                </c:pt>
                <c:pt idx="8">
                  <c:v>0</c:v>
                </c:pt>
                <c:pt idx="9">
                  <c:v>8</c:v>
                </c:pt>
                <c:pt idx="10">
                  <c:v>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148736"/>
        <c:axId val="140150272"/>
        <c:axId val="0"/>
      </c:bar3DChart>
      <c:dateAx>
        <c:axId val="14014873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pl-PL"/>
          </a:p>
        </c:txPr>
        <c:crossAx val="140150272"/>
        <c:crosses val="autoZero"/>
        <c:auto val="0"/>
        <c:lblOffset val="100"/>
        <c:baseTimeUnit val="days"/>
      </c:dateAx>
      <c:valAx>
        <c:axId val="140150272"/>
        <c:scaling>
          <c:orientation val="minMax"/>
        </c:scaling>
        <c:delete val="0"/>
        <c:axPos val="r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pl-PL"/>
          </a:p>
        </c:txPr>
        <c:crossAx val="1401487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13085252432269431"/>
          <c:w val="9.6124356864176627E-2"/>
          <c:h val="0.13863935753170284"/>
        </c:manualLayout>
      </c:layout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h="50800"/>
    </a:sp3d>
  </c:spPr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459891944779246E-2"/>
          <c:y val="0.1106386988747282"/>
          <c:w val="0.91905805918132633"/>
          <c:h val="0.758120941490519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Arkusz1!$A$2:$A$19</c:f>
              <c:strCache>
                <c:ptCount val="18"/>
                <c:pt idx="0">
                  <c:v>Batowice</c:v>
                </c:pt>
                <c:pt idx="1">
                  <c:v>Bibice</c:v>
                </c:pt>
                <c:pt idx="2">
                  <c:v>Bosutów</c:v>
                </c:pt>
                <c:pt idx="3">
                  <c:v>Boleń</c:v>
                </c:pt>
                <c:pt idx="4">
                  <c:v>Brzozówka</c:v>
                </c:pt>
                <c:pt idx="5">
                  <c:v>Dziekanowice</c:v>
                </c:pt>
                <c:pt idx="6">
                  <c:v>Garlica Murowana Duch</c:v>
                </c:pt>
                <c:pt idx="7">
                  <c:v>Garliczka</c:v>
                </c:pt>
                <c:pt idx="8">
                  <c:v>Grębynice</c:v>
                </c:pt>
                <c:pt idx="9">
                  <c:v>Januszowice</c:v>
                </c:pt>
                <c:pt idx="10">
                  <c:v>Korzkiew</c:v>
                </c:pt>
                <c:pt idx="11">
                  <c:v>Owczary</c:v>
                </c:pt>
                <c:pt idx="12">
                  <c:v>Pękowice</c:v>
                </c:pt>
                <c:pt idx="13">
                  <c:v>Przybysławice</c:v>
                </c:pt>
                <c:pt idx="14">
                  <c:v>Trojanowice</c:v>
                </c:pt>
                <c:pt idx="15">
                  <c:v>Węgrzce</c:v>
                </c:pt>
                <c:pt idx="16">
                  <c:v>Wola Zachariaszowska</c:v>
                </c:pt>
                <c:pt idx="17">
                  <c:v>Zielonki </c:v>
                </c:pt>
              </c:strCache>
            </c:strRef>
          </c:cat>
          <c:val>
            <c:numRef>
              <c:f>Arkusz1!$B$2:$B$19</c:f>
              <c:numCache>
                <c:formatCode>General</c:formatCode>
                <c:ptCount val="18"/>
                <c:pt idx="0">
                  <c:v>5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8</c:v>
                </c:pt>
                <c:pt idx="6">
                  <c:v>3</c:v>
                </c:pt>
                <c:pt idx="7">
                  <c:v>2</c:v>
                </c:pt>
                <c:pt idx="8">
                  <c:v>4</c:v>
                </c:pt>
                <c:pt idx="9">
                  <c:v>0</c:v>
                </c:pt>
                <c:pt idx="10">
                  <c:v>0</c:v>
                </c:pt>
                <c:pt idx="11">
                  <c:v>10</c:v>
                </c:pt>
                <c:pt idx="12">
                  <c:v>2</c:v>
                </c:pt>
                <c:pt idx="13">
                  <c:v>6</c:v>
                </c:pt>
                <c:pt idx="14">
                  <c:v>5</c:v>
                </c:pt>
                <c:pt idx="15">
                  <c:v>38</c:v>
                </c:pt>
                <c:pt idx="16">
                  <c:v>6</c:v>
                </c:pt>
                <c:pt idx="17">
                  <c:v>99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3318D2"/>
            </a:solidFill>
            <a:ln>
              <a:solidFill>
                <a:schemeClr val="tx2">
                  <a:lumMod val="5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Arkusz1!$A$2:$A$19</c:f>
              <c:strCache>
                <c:ptCount val="18"/>
                <c:pt idx="0">
                  <c:v>Batowice</c:v>
                </c:pt>
                <c:pt idx="1">
                  <c:v>Bibice</c:v>
                </c:pt>
                <c:pt idx="2">
                  <c:v>Bosutów</c:v>
                </c:pt>
                <c:pt idx="3">
                  <c:v>Boleń</c:v>
                </c:pt>
                <c:pt idx="4">
                  <c:v>Brzozówka</c:v>
                </c:pt>
                <c:pt idx="5">
                  <c:v>Dziekanowice</c:v>
                </c:pt>
                <c:pt idx="6">
                  <c:v>Garlica Murowana Duch</c:v>
                </c:pt>
                <c:pt idx="7">
                  <c:v>Garliczka</c:v>
                </c:pt>
                <c:pt idx="8">
                  <c:v>Grębynice</c:v>
                </c:pt>
                <c:pt idx="9">
                  <c:v>Januszowice</c:v>
                </c:pt>
                <c:pt idx="10">
                  <c:v>Korzkiew</c:v>
                </c:pt>
                <c:pt idx="11">
                  <c:v>Owczary</c:v>
                </c:pt>
                <c:pt idx="12">
                  <c:v>Pękowice</c:v>
                </c:pt>
                <c:pt idx="13">
                  <c:v>Przybysławice</c:v>
                </c:pt>
                <c:pt idx="14">
                  <c:v>Trojanowice</c:v>
                </c:pt>
                <c:pt idx="15">
                  <c:v>Węgrzce</c:v>
                </c:pt>
                <c:pt idx="16">
                  <c:v>Wola Zachariaszowska</c:v>
                </c:pt>
                <c:pt idx="17">
                  <c:v>Zielonki </c:v>
                </c:pt>
              </c:strCache>
            </c:strRef>
          </c:cat>
          <c:val>
            <c:numRef>
              <c:f>Arkusz1!$C$2:$C$19</c:f>
              <c:numCache>
                <c:formatCode>General</c:formatCode>
                <c:ptCount val="18"/>
                <c:pt idx="0">
                  <c:v>2</c:v>
                </c:pt>
                <c:pt idx="1">
                  <c:v>31</c:v>
                </c:pt>
                <c:pt idx="2">
                  <c:v>8</c:v>
                </c:pt>
                <c:pt idx="3">
                  <c:v>2</c:v>
                </c:pt>
                <c:pt idx="4">
                  <c:v>7</c:v>
                </c:pt>
                <c:pt idx="5">
                  <c:v>10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7</c:v>
                </c:pt>
                <c:pt idx="12">
                  <c:v>4</c:v>
                </c:pt>
                <c:pt idx="13">
                  <c:v>6</c:v>
                </c:pt>
                <c:pt idx="14">
                  <c:v>2</c:v>
                </c:pt>
                <c:pt idx="15">
                  <c:v>37</c:v>
                </c:pt>
                <c:pt idx="16">
                  <c:v>7</c:v>
                </c:pt>
                <c:pt idx="17">
                  <c:v>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5830016"/>
        <c:axId val="95831552"/>
        <c:axId val="0"/>
      </c:bar3DChart>
      <c:dateAx>
        <c:axId val="9583001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pl-PL"/>
          </a:p>
        </c:txPr>
        <c:crossAx val="95831552"/>
        <c:crosses val="autoZero"/>
        <c:auto val="0"/>
        <c:lblOffset val="100"/>
        <c:baseTimeUnit val="days"/>
      </c:dateAx>
      <c:valAx>
        <c:axId val="95831552"/>
        <c:scaling>
          <c:orientation val="minMax"/>
        </c:scaling>
        <c:delete val="0"/>
        <c:axPos val="r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pl-PL"/>
          </a:p>
        </c:txPr>
        <c:crossAx val="958300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24171322234037487"/>
          <c:w val="9.6124356864176627E-2"/>
          <c:h val="0.13863935753170284"/>
        </c:manualLayout>
      </c:layout>
      <c:overlay val="0"/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h="50800"/>
    </a:sp3d>
  </c:spPr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3318D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Arkusz1!$A$2:$A$6</c:f>
              <c:strCache>
                <c:ptCount val="4"/>
                <c:pt idx="0">
                  <c:v>nietrzeźwi </c:v>
                </c:pt>
                <c:pt idx="1">
                  <c:v> gm Zielonki</c:v>
                </c:pt>
                <c:pt idx="2">
                  <c:v>poszukiwani</c:v>
                </c:pt>
                <c:pt idx="3">
                  <c:v> gm Zielonki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33</c:v>
                </c:pt>
                <c:pt idx="1">
                  <c:v>23</c:v>
                </c:pt>
                <c:pt idx="2">
                  <c:v>77</c:v>
                </c:pt>
                <c:pt idx="3">
                  <c:v>43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Arkusz1!$A$2:$A$6</c:f>
              <c:strCache>
                <c:ptCount val="4"/>
                <c:pt idx="0">
                  <c:v>nietrzeźwi </c:v>
                </c:pt>
                <c:pt idx="1">
                  <c:v> gm Zielonki</c:v>
                </c:pt>
                <c:pt idx="2">
                  <c:v>poszukiwani</c:v>
                </c:pt>
                <c:pt idx="3">
                  <c:v> gm Zielonki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51</c:v>
                </c:pt>
                <c:pt idx="1">
                  <c:v>13</c:v>
                </c:pt>
                <c:pt idx="2">
                  <c:v>89</c:v>
                </c:pt>
                <c:pt idx="3">
                  <c:v>27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Kolumna1</c:v>
                </c:pt>
              </c:strCache>
            </c:strRef>
          </c:tx>
          <c:spPr>
            <a:noFill/>
          </c:spPr>
          <c:invertIfNegative val="0"/>
          <c:cat>
            <c:strRef>
              <c:f>Arkusz1!$A$2:$A$6</c:f>
              <c:strCache>
                <c:ptCount val="4"/>
                <c:pt idx="0">
                  <c:v>nietrzeźwi </c:v>
                </c:pt>
                <c:pt idx="1">
                  <c:v> gm Zielonki</c:v>
                </c:pt>
                <c:pt idx="2">
                  <c:v>poszukiwani</c:v>
                </c:pt>
                <c:pt idx="3">
                  <c:v> gm Zielonki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39680"/>
        <c:axId val="21241216"/>
        <c:axId val="0"/>
      </c:bar3DChart>
      <c:catAx>
        <c:axId val="21239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241216"/>
        <c:crosses val="autoZero"/>
        <c:auto val="1"/>
        <c:lblAlgn val="ctr"/>
        <c:lblOffset val="100"/>
        <c:noMultiLvlLbl val="0"/>
      </c:catAx>
      <c:valAx>
        <c:axId val="21241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39680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9682548362010306"/>
          <c:y val="0.43668951103334308"/>
          <c:w val="0.10008809662681054"/>
          <c:h val="0.1698308544765237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rgbClr val="0033CC"/>
              </a:solidFill>
              <a:ln>
                <a:solidFill>
                  <a:srgbClr val="3318D2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Ogółem</c:v>
                </c:pt>
                <c:pt idx="1">
                  <c:v>Mandaty karne</c:v>
                </c:pt>
                <c:pt idx="2">
                  <c:v>wnioski o ukaranie </c:v>
                </c:pt>
                <c:pt idx="3">
                  <c:v>pouczenia 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5960</c:v>
                </c:pt>
                <c:pt idx="1">
                  <c:v>2682</c:v>
                </c:pt>
                <c:pt idx="2">
                  <c:v>137</c:v>
                </c:pt>
                <c:pt idx="3">
                  <c:v>3141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Ogółem</c:v>
                </c:pt>
                <c:pt idx="1">
                  <c:v>Mandaty karne</c:v>
                </c:pt>
                <c:pt idx="2">
                  <c:v>wnioski o ukaranie </c:v>
                </c:pt>
                <c:pt idx="3">
                  <c:v>pouczenia 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9647</c:v>
                </c:pt>
                <c:pt idx="1">
                  <c:v>4714</c:v>
                </c:pt>
                <c:pt idx="2">
                  <c:v>150</c:v>
                </c:pt>
                <c:pt idx="3">
                  <c:v>4783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934016"/>
        <c:axId val="20939904"/>
        <c:axId val="0"/>
      </c:bar3DChart>
      <c:catAx>
        <c:axId val="20934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39904"/>
        <c:crosses val="autoZero"/>
        <c:auto val="1"/>
        <c:lblAlgn val="ctr"/>
        <c:lblOffset val="100"/>
        <c:noMultiLvlLbl val="0"/>
      </c:catAx>
      <c:valAx>
        <c:axId val="20939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34016"/>
        <c:crosses val="autoZero"/>
        <c:crossBetween val="between"/>
      </c:valAx>
    </c:plotArea>
    <c:legend>
      <c:legendPos val="r"/>
      <c:layout/>
      <c:overlay val="0"/>
      <c:spPr>
        <a:ln>
          <a:solidFill>
            <a:srgbClr val="3318D2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3"/>
                <c:pt idx="0">
                  <c:v>Ilość Interwencji</c:v>
                </c:pt>
                <c:pt idx="2">
                  <c:v>Ilość interwencji gm. Zielonki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7664</c:v>
                </c:pt>
                <c:pt idx="2">
                  <c:v>2560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3"/>
                <c:pt idx="0">
                  <c:v>Ilość Interwencji</c:v>
                </c:pt>
                <c:pt idx="2">
                  <c:v>Ilość interwencji gm. Zielonki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9513</c:v>
                </c:pt>
                <c:pt idx="2">
                  <c:v>2530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8615936"/>
        <c:axId val="148617472"/>
        <c:axId val="0"/>
      </c:bar3DChart>
      <c:catAx>
        <c:axId val="148615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8617472"/>
        <c:crosses val="autoZero"/>
        <c:auto val="1"/>
        <c:lblAlgn val="ctr"/>
        <c:lblOffset val="100"/>
        <c:noMultiLvlLbl val="0"/>
      </c:catAx>
      <c:valAx>
        <c:axId val="148617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pl-PL"/>
          </a:p>
        </c:txPr>
        <c:crossAx val="148615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682548362010306"/>
          <c:y val="0.43668951103334308"/>
          <c:w val="0.10008809662681054"/>
          <c:h val="0.16983085447652377"/>
        </c:manualLayout>
      </c:layout>
      <c:overlay val="0"/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6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3B98F-3672-429C-973D-D439389A0C14}" type="datetimeFigureOut">
              <a:rPr lang="pl-PL" smtClean="0"/>
              <a:pPr/>
              <a:t>2026-04-29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689521"/>
            <a:ext cx="548640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6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E5DFD-6417-42F0-BC85-4932D3C35EA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175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5142-773B-4699-9621-CEAB6D88339B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3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16B22-75A4-49F8-B5AE-36EB77623B3A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9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67C2A-E6DF-47AA-BFEF-6DC632B4DEBE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63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ytuł i zawartość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DDB45-183D-490A-80C7-85D0A7DC1997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18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ytuł i 2 elementy zawartości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3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93CC7-0739-41D7-8118-41B6E5F28E08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374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340E2-9272-4B6D-B543-810120800646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8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ytuł i tekst nad zawartości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BA7D0-EE66-4029-A37E-9FBC883F9B53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9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D8BB3-3078-4DD7-8211-701DCF6C54F3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87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286E2-AA10-4F84-A07E-C82F9DA359BD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78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369F4-F87D-414C-B782-3A53E1966ABF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95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90858-D793-40F0-ADAD-F6B0AC7A6FD5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0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71F04-836B-478E-B704-2656A50566C9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74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62EAB-4051-4090-8AE0-F050EF074FA3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64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04A71-C2F8-42A8-A8C0-20D2B65DC93D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2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696D5-3E63-4354-A665-2204DCD2A35B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67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9EAE8-68F9-4481-B22A-2288177EE9A8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9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E3F19-96F8-43BF-BDF9-9F9FCCFBBCFE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82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7E80C-86AC-425D-AE71-C09D92178E50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91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5FCF3-357C-47C0-BB11-79E48EC4A65D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18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89F91-B9C2-4B26-8389-838260FC8B28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ytuł i zawartość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3F9A9-1C28-4DCC-9737-6E0514D4ABFC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7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ytuł i 2 elementy zawartości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3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372E2-8D0E-4577-A9E8-41D690EAA685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76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22C66-7947-46A2-A40D-B96EE26FD4BE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9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89FE9-C9FC-4A51-A272-AD0CFCF5E800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31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ytuł i tekst nad zawartości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F6FD1-DBC7-468D-8C74-C8845AE0C3A8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15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2D54D-1AD6-46E8-A429-D4A563F80AD6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84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CBCF4-F0F2-4572-AB48-6E373DB27308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35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08CC-AEC4-4364-8C28-6A7A3635CF38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81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1DB29-B09A-42A3-9800-8B6F7FB21FA2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A42A2-4B52-4898-8411-F14DA8770C46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70DE4-8FBC-4770-BA03-52228CD38CEF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66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DD283-188B-4455-A0F5-5A65E2367EA3}" type="slidenum">
              <a:rPr 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054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4265A0-B0C9-4432-A780-0ECA2C1BF491}" type="slidenum">
              <a:rPr lang="pl-PL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1505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3BB31A-F075-4299-81CF-08B07F7FE681}" type="slidenum">
              <a:rPr lang="pl-PL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6054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</p:sldLayoutIdLst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7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1560" y="2060848"/>
            <a:ext cx="8305800" cy="3332584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pl-PL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anose="02040503050406030204" pitchFamily="18" charset="0"/>
              </a:rPr>
              <a:t>Stan bezpieczeństwa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l-PL" sz="5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anose="02040503050406030204" pitchFamily="18" charset="0"/>
              </a:rPr>
              <a:t>n</a:t>
            </a:r>
            <a:r>
              <a:rPr lang="pl-PL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anose="02040503050406030204" pitchFamily="18" charset="0"/>
              </a:rPr>
              <a:t>a terenie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l-PL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anose="02040503050406030204" pitchFamily="18" charset="0"/>
              </a:rPr>
              <a:t>gminy Zielonki</a:t>
            </a:r>
          </a:p>
        </p:txBody>
      </p:sp>
      <p:pic>
        <p:nvPicPr>
          <p:cNvPr id="12289" name="Picture 1" descr="C:\Users\Dom\Desktop\PREZENTACJA dla komendanta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05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46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96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6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96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96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96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96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latin typeface="Cambria" panose="02040503050406030204" pitchFamily="18" charset="0"/>
              </a:rPr>
              <a:t>Ilość interwencji na terenie </a:t>
            </a:r>
            <a:r>
              <a:rPr lang="pl-PL" sz="2800" b="1" dirty="0" smtClean="0">
                <a:latin typeface="Cambria" panose="02040503050406030204" pitchFamily="18" charset="0"/>
              </a:rPr>
              <a:t> Komisariatu Policji w Zielonkach i  gminy </a:t>
            </a:r>
            <a:r>
              <a:rPr lang="pl-PL" sz="2800" b="1" dirty="0" smtClean="0">
                <a:latin typeface="Cambria" panose="02040503050406030204" pitchFamily="18" charset="0"/>
              </a:rPr>
              <a:t>Zielonki w latach </a:t>
            </a:r>
            <a:br>
              <a:rPr lang="pl-PL" sz="2800" b="1" dirty="0" smtClean="0">
                <a:latin typeface="Cambria" panose="02040503050406030204" pitchFamily="18" charset="0"/>
              </a:rPr>
            </a:br>
            <a:r>
              <a:rPr lang="pl-PL" sz="2800" b="1" dirty="0" smtClean="0">
                <a:latin typeface="Cambria" panose="02040503050406030204" pitchFamily="18" charset="0"/>
              </a:rPr>
              <a:t>2024r. i 2025r.</a:t>
            </a:r>
            <a:endParaRPr lang="pl-PL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931572"/>
              </p:ext>
            </p:extLst>
          </p:nvPr>
        </p:nvGraphicFramePr>
        <p:xfrm>
          <a:off x="457200" y="19812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932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87624" y="3284984"/>
            <a:ext cx="7056784" cy="2438400"/>
          </a:xfrm>
        </p:spPr>
        <p:txBody>
          <a:bodyPr/>
          <a:lstStyle/>
          <a:p>
            <a:pPr eaLnBrk="1" hangingPunct="1">
              <a:defRPr/>
            </a:pPr>
            <a:r>
              <a:rPr lang="pl-PL" sz="6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Dziękuję za uwagę</a:t>
            </a:r>
          </a:p>
        </p:txBody>
      </p:sp>
      <p:pic>
        <p:nvPicPr>
          <p:cNvPr id="43011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868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80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371600"/>
          </a:xfrm>
        </p:spPr>
        <p:txBody>
          <a:bodyPr/>
          <a:lstStyle/>
          <a:p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Dane dotyczące przestępczości w rejonie Komisariatu w Zielonkach obejmujące </a:t>
            </a:r>
            <a:r>
              <a:rPr lang="pl-P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miny Zielonki, Michałowice i Wielka Wieś </a:t>
            </a:r>
            <a:b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581855"/>
              </p:ext>
            </p:extLst>
          </p:nvPr>
        </p:nvGraphicFramePr>
        <p:xfrm>
          <a:off x="457200" y="19812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833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Wybrane przestępstwa</a:t>
            </a:r>
            <a:b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na terenie </a:t>
            </a:r>
            <a:r>
              <a:rPr lang="pl-P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g</a:t>
            </a: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miny Zielonki za lata  2024r i 2025r.   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49831385"/>
              </p:ext>
            </p:extLst>
          </p:nvPr>
        </p:nvGraphicFramePr>
        <p:xfrm>
          <a:off x="323528" y="162880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9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 Przestępstwa</a:t>
            </a:r>
            <a:r>
              <a:rPr lang="pl-P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na terenie poszczególnych miejscowości  gm. Zielonki za lata  2024r i 2025r.   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37932779"/>
              </p:ext>
            </p:extLst>
          </p:nvPr>
        </p:nvGraphicFramePr>
        <p:xfrm>
          <a:off x="323528" y="162880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930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0"/>
            <a:ext cx="82296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592138"/>
            <a:ext cx="9101137" cy="567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90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latin typeface="Cambria" panose="02040503050406030204" pitchFamily="18" charset="0"/>
              </a:rPr>
              <a:t>Nietrzeźwi kierujący oraz zatrzymane osoby poszukiwane na terenie Komisariatu Policji w Zielonkach oraz gminy Zielonki za lata</a:t>
            </a:r>
            <a:br>
              <a:rPr lang="pl-PL" sz="2800" b="1" dirty="0" smtClean="0">
                <a:latin typeface="Cambria" panose="02040503050406030204" pitchFamily="18" charset="0"/>
              </a:rPr>
            </a:br>
            <a:r>
              <a:rPr lang="pl-PL" sz="2800" b="1" dirty="0" smtClean="0">
                <a:latin typeface="Cambria" panose="02040503050406030204" pitchFamily="18" charset="0"/>
              </a:rPr>
              <a:t>2024r. i 2025r.</a:t>
            </a:r>
            <a:endParaRPr lang="pl-PL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907237"/>
              </p:ext>
            </p:extLst>
          </p:nvPr>
        </p:nvGraphicFramePr>
        <p:xfrm>
          <a:off x="457200" y="19812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780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371600"/>
          </a:xfrm>
        </p:spPr>
        <p:txBody>
          <a:bodyPr/>
          <a:lstStyle/>
          <a:p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Ujawnione wykroczenia </a:t>
            </a:r>
            <a:b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terenie </a:t>
            </a:r>
            <a:r>
              <a:rPr lang="pl-P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miny Zielonki, Wielka Wieś, Michałowice </a:t>
            </a:r>
            <a:b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509380"/>
              </p:ext>
            </p:extLst>
          </p:nvPr>
        </p:nvGraphicFramePr>
        <p:xfrm>
          <a:off x="457200" y="19812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302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547664" y="769820"/>
            <a:ext cx="55569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Statystyka zdarzeń drogowych</a:t>
            </a:r>
          </a:p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gmina Zielonki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763143"/>
              </p:ext>
            </p:extLst>
          </p:nvPr>
        </p:nvGraphicFramePr>
        <p:xfrm>
          <a:off x="477330" y="2276872"/>
          <a:ext cx="7940453" cy="285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9793"/>
                <a:gridCol w="1980220"/>
                <a:gridCol w="1980220"/>
                <a:gridCol w="1980220"/>
              </a:tblGrid>
              <a:tr h="526389"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Liszki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-XII - 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I-XII - 2025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Wzrost/ spadek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389">
                <a:tc>
                  <a:txBody>
                    <a:bodyPr/>
                    <a:lstStyle/>
                    <a:p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zdarzeń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spadek</a:t>
                      </a:r>
                      <a:endParaRPr lang="pl-PL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59390">
                <a:tc>
                  <a:txBody>
                    <a:bodyPr/>
                    <a:lstStyle/>
                    <a:p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</a:t>
                      </a:r>
                      <a:r>
                        <a:rPr lang="pl-PL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wypadków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spadek</a:t>
                      </a:r>
                      <a:endParaRPr lang="pl-PL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46264">
                <a:tc>
                  <a:txBody>
                    <a:bodyPr/>
                    <a:lstStyle/>
                    <a:p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Zabici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spadek</a:t>
                      </a:r>
                      <a:endParaRPr lang="pl-PL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46264">
                <a:tc>
                  <a:txBody>
                    <a:bodyPr/>
                    <a:lstStyle/>
                    <a:p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Ranni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spadek</a:t>
                      </a:r>
                      <a:endParaRPr lang="pl-PL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46264">
                <a:tc>
                  <a:txBody>
                    <a:bodyPr/>
                    <a:lstStyle/>
                    <a:p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kolizji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spadek</a:t>
                      </a:r>
                      <a:endParaRPr lang="pl-PL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77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-652463"/>
            <a:ext cx="6305550" cy="816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55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checker/>
      </p:transition>
    </mc:Choice>
    <mc:Fallback xmlns="">
      <p:transition advClick="0" advTm="0">
        <p:checker/>
      </p:transition>
    </mc:Fallback>
  </mc:AlternateContent>
</p:sld>
</file>

<file path=ppt/theme/theme1.xml><?xml version="1.0" encoding="utf-8"?>
<a:theme xmlns:a="http://schemas.openxmlformats.org/drawingml/2006/main" name="2_Teksturowany">
  <a:themeElements>
    <a:clrScheme name="1_Teksturowany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Teksturowan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Teksturowany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ksturowany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2_Teksturowany">
  <a:themeElements>
    <a:clrScheme name="1_Teksturowany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Teksturowan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Teksturowany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ksturowany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ksturowany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113</Words>
  <Application>Microsoft Office PowerPoint</Application>
  <PresentationFormat>Pokaz na ekranie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3" baseType="lpstr">
      <vt:lpstr>2_Teksturowany</vt:lpstr>
      <vt:lpstr>12_Teksturowany</vt:lpstr>
      <vt:lpstr>Prezentacja programu PowerPoint</vt:lpstr>
      <vt:lpstr>Dane dotyczące przestępczości w rejonie Komisariatu w Zielonkach obejmujące gminy Zielonki, Michałowice i Wielka Wieś    </vt:lpstr>
      <vt:lpstr>Wybrane przestępstwa na terenie gminy Zielonki za lata  2024r i 2025r.   </vt:lpstr>
      <vt:lpstr> Przestępstwa na terenie poszczególnych miejscowości  gm. Zielonki za lata  2024r i 2025r.   </vt:lpstr>
      <vt:lpstr>Prezentacja programu PowerPoint</vt:lpstr>
      <vt:lpstr>Nietrzeźwi kierujący oraz zatrzymane osoby poszukiwane na terenie Komisariatu Policji w Zielonkach oraz gminy Zielonki za lata 2024r. i 2025r.</vt:lpstr>
      <vt:lpstr>Ujawnione wykroczenia  na terenie gminy Zielonki, Wielka Wieś, Michałowice    </vt:lpstr>
      <vt:lpstr>Prezentacja programu PowerPoint</vt:lpstr>
      <vt:lpstr>Prezentacja programu PowerPoint</vt:lpstr>
      <vt:lpstr>Ilość interwencji na terenie  Komisariatu Policji w Zielonkach i  gminy Zielonki w latach  2024r. i 2025r.</vt:lpstr>
      <vt:lpstr>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KOMENDA POWIATOWA  POLICJI w KRAKOWIE</dc:title>
  <dc:creator>Gawryluk Dorota</dc:creator>
  <cp:lastModifiedBy>Głowacki Janusz</cp:lastModifiedBy>
  <cp:revision>973</cp:revision>
  <cp:lastPrinted>2021-09-21T08:55:29Z</cp:lastPrinted>
  <dcterms:created xsi:type="dcterms:W3CDTF">2016-02-23T08:35:29Z</dcterms:created>
  <dcterms:modified xsi:type="dcterms:W3CDTF">2026-04-29T12:51:12Z</dcterms:modified>
</cp:coreProperties>
</file>